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87" r:id="rId4"/>
  </p:sldMasterIdLst>
  <p:notesMasterIdLst>
    <p:notesMasterId r:id="rId26"/>
  </p:notesMasterIdLst>
  <p:handoutMasterIdLst>
    <p:handoutMasterId r:id="rId27"/>
  </p:handoutMasterIdLst>
  <p:sldIdLst>
    <p:sldId id="306" r:id="rId5"/>
    <p:sldId id="307" r:id="rId6"/>
    <p:sldId id="308" r:id="rId7"/>
    <p:sldId id="309" r:id="rId8"/>
    <p:sldId id="295" r:id="rId9"/>
    <p:sldId id="316" r:id="rId10"/>
    <p:sldId id="313" r:id="rId11"/>
    <p:sldId id="317" r:id="rId12"/>
    <p:sldId id="319" r:id="rId13"/>
    <p:sldId id="320" r:id="rId14"/>
    <p:sldId id="318" r:id="rId15"/>
    <p:sldId id="359" r:id="rId16"/>
    <p:sldId id="321" r:id="rId17"/>
    <p:sldId id="361" r:id="rId18"/>
    <p:sldId id="363" r:id="rId19"/>
    <p:sldId id="364" r:id="rId20"/>
    <p:sldId id="304" r:id="rId21"/>
    <p:sldId id="366" r:id="rId22"/>
    <p:sldId id="369" r:id="rId23"/>
    <p:sldId id="365" r:id="rId24"/>
    <p:sldId id="368" r:id="rId25"/>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mn-cs"/>
      </a:defRPr>
    </a:lvl1pPr>
    <a:lvl2pPr marL="457200" algn="l" rtl="0" fontAlgn="base">
      <a:spcBef>
        <a:spcPct val="0"/>
      </a:spcBef>
      <a:spcAft>
        <a:spcPct val="0"/>
      </a:spcAft>
      <a:defRPr sz="2400" kern="1200">
        <a:solidFill>
          <a:schemeClr val="tx1"/>
        </a:solidFill>
        <a:latin typeface="Arial" charset="0"/>
        <a:ea typeface="ＭＳ Ｐゴシック" charset="-128"/>
        <a:cs typeface="+mn-cs"/>
      </a:defRPr>
    </a:lvl2pPr>
    <a:lvl3pPr marL="914400" algn="l" rtl="0" fontAlgn="base">
      <a:spcBef>
        <a:spcPct val="0"/>
      </a:spcBef>
      <a:spcAft>
        <a:spcPct val="0"/>
      </a:spcAft>
      <a:defRPr sz="2400" kern="1200">
        <a:solidFill>
          <a:schemeClr val="tx1"/>
        </a:solidFill>
        <a:latin typeface="Arial" charset="0"/>
        <a:ea typeface="ＭＳ Ｐゴシック" charset="-128"/>
        <a:cs typeface="+mn-cs"/>
      </a:defRPr>
    </a:lvl3pPr>
    <a:lvl4pPr marL="1371600" algn="l" rtl="0" fontAlgn="base">
      <a:spcBef>
        <a:spcPct val="0"/>
      </a:spcBef>
      <a:spcAft>
        <a:spcPct val="0"/>
      </a:spcAft>
      <a:defRPr sz="2400" kern="1200">
        <a:solidFill>
          <a:schemeClr val="tx1"/>
        </a:solidFill>
        <a:latin typeface="Arial" charset="0"/>
        <a:ea typeface="ＭＳ Ｐゴシック" charset="-128"/>
        <a:cs typeface="+mn-cs"/>
      </a:defRPr>
    </a:lvl4pPr>
    <a:lvl5pPr marL="1828800" algn="l" rtl="0" fontAlgn="base">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DBDCD8"/>
    <a:srgbClr val="82786F"/>
    <a:srgbClr val="32362C"/>
    <a:srgbClr val="45473E"/>
    <a:srgbClr val="3B4324"/>
    <a:srgbClr val="D8D8D8"/>
    <a:srgbClr val="C9C9C9"/>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51" autoAdjust="0"/>
    <p:restoredTop sz="86406" autoAdjust="0"/>
  </p:normalViewPr>
  <p:slideViewPr>
    <p:cSldViewPr snapToGrid="0">
      <p:cViewPr varScale="1">
        <p:scale>
          <a:sx n="73" d="100"/>
          <a:sy n="73" d="100"/>
        </p:scale>
        <p:origin x="1949" y="58"/>
      </p:cViewPr>
      <p:guideLst/>
    </p:cSldViewPr>
  </p:slideViewPr>
  <p:notesTextViewPr>
    <p:cViewPr>
      <p:scale>
        <a:sx n="3" d="2"/>
        <a:sy n="3" d="2"/>
      </p:scale>
      <p:origin x="0" y="0"/>
    </p:cViewPr>
  </p:notesTextViewPr>
  <p:sorterViewPr>
    <p:cViewPr varScale="1">
      <p:scale>
        <a:sx n="100" d="100"/>
        <a:sy n="100" d="100"/>
      </p:scale>
      <p:origin x="0" y="-624"/>
    </p:cViewPr>
  </p:sorterViewPr>
  <p:notesViewPr>
    <p:cSldViewPr snapToGrid="0">
      <p:cViewPr varScale="1">
        <p:scale>
          <a:sx n="80" d="100"/>
          <a:sy n="80" d="100"/>
        </p:scale>
        <p:origin x="2226"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3177" tIns="46589" rIns="93177" bIns="46589" rtlCol="0"/>
          <a:lstStyle>
            <a:lvl1pPr algn="l">
              <a:defRPr sz="1200">
                <a:ea typeface="+mn-ea"/>
                <a:cs typeface="+mn-cs"/>
              </a:defRPr>
            </a:lvl1pPr>
          </a:lstStyle>
          <a:p>
            <a:pPr>
              <a:defRPr/>
            </a:pPr>
            <a:endParaRPr lang="en-US"/>
          </a:p>
        </p:txBody>
      </p:sp>
      <p:sp>
        <p:nvSpPr>
          <p:cNvPr id="3" name="Date Placeholder 2"/>
          <p:cNvSpPr>
            <a:spLocks noGrp="1"/>
          </p:cNvSpPr>
          <p:nvPr>
            <p:ph type="dt" sz="quarter" idx="1"/>
          </p:nvPr>
        </p:nvSpPr>
        <p:spPr>
          <a:xfrm>
            <a:off x="3970340"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BD16C31D-1C22-F84A-A7B5-6952EF1AE403}" type="datetimeFigureOut">
              <a:rPr lang="en-US" altLang="en-US"/>
              <a:pPr/>
              <a:t>7/18/2022</a:t>
            </a:fld>
            <a:endParaRPr lang="en-US" altLang="en-US"/>
          </a:p>
        </p:txBody>
      </p:sp>
      <p:sp>
        <p:nvSpPr>
          <p:cNvPr id="4" name="Footer Placeholder 3"/>
          <p:cNvSpPr>
            <a:spLocks noGrp="1"/>
          </p:cNvSpPr>
          <p:nvPr>
            <p:ph type="ftr" sz="quarter" idx="2"/>
          </p:nvPr>
        </p:nvSpPr>
        <p:spPr>
          <a:xfrm>
            <a:off x="2" y="8829675"/>
            <a:ext cx="3038475" cy="465138"/>
          </a:xfrm>
          <a:prstGeom prst="rect">
            <a:avLst/>
          </a:prstGeom>
        </p:spPr>
        <p:txBody>
          <a:bodyPr vert="horz" lIns="93177" tIns="46589" rIns="93177" bIns="46589" rtlCol="0" anchor="b"/>
          <a:lstStyle>
            <a:lvl1pPr algn="l">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40"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E19AB6B5-BF0B-064C-A88E-36E4B2A82555}" type="slidenum">
              <a:rPr lang="en-US" altLang="en-US"/>
              <a:pPr/>
              <a:t>‹#›</a:t>
            </a:fld>
            <a:endParaRPr lang="en-US" altLang="en-US"/>
          </a:p>
        </p:txBody>
      </p:sp>
    </p:spTree>
    <p:extLst>
      <p:ext uri="{BB962C8B-B14F-4D97-AF65-F5344CB8AC3E}">
        <p14:creationId xmlns:p14="http://schemas.microsoft.com/office/powerpoint/2010/main" val="10331585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3177" tIns="46589" rIns="93177" bIns="46589" rtlCol="0"/>
          <a:lstStyle>
            <a:lvl1pPr algn="l">
              <a:defRPr sz="1200">
                <a:ea typeface="+mn-ea"/>
                <a:cs typeface="+mn-cs"/>
              </a:defRPr>
            </a:lvl1pPr>
          </a:lstStyle>
          <a:p>
            <a:pPr>
              <a:defRPr/>
            </a:pPr>
            <a:endParaRPr lang="en-US"/>
          </a:p>
        </p:txBody>
      </p:sp>
      <p:sp>
        <p:nvSpPr>
          <p:cNvPr id="3" name="Date Placeholder 2"/>
          <p:cNvSpPr>
            <a:spLocks noGrp="1"/>
          </p:cNvSpPr>
          <p:nvPr>
            <p:ph type="dt" idx="1"/>
          </p:nvPr>
        </p:nvSpPr>
        <p:spPr>
          <a:xfrm>
            <a:off x="3970340"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A438D594-1B45-0D47-8F23-AED13F1D19BA}" type="datetimeFigureOut">
              <a:rPr lang="en-US" altLang="en-US"/>
              <a:pPr/>
              <a:t>7/18/2022</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8"/>
            <a:ext cx="5607050" cy="4183063"/>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2" y="8829675"/>
            <a:ext cx="3038475" cy="465138"/>
          </a:xfrm>
          <a:prstGeom prst="rect">
            <a:avLst/>
          </a:prstGeom>
        </p:spPr>
        <p:txBody>
          <a:bodyPr vert="horz" lIns="93177" tIns="46589" rIns="93177" bIns="46589" rtlCol="0" anchor="b"/>
          <a:lstStyle>
            <a:lvl1pPr algn="l">
              <a:defRPr sz="1200">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40"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9C2944A4-BE83-F140-9F51-6CC3B6D54F49}" type="slidenum">
              <a:rPr lang="en-US" altLang="en-US"/>
              <a:pPr/>
              <a:t>‹#›</a:t>
            </a:fld>
            <a:endParaRPr lang="en-US" altLang="en-US"/>
          </a:p>
        </p:txBody>
      </p:sp>
    </p:spTree>
    <p:extLst>
      <p:ext uri="{BB962C8B-B14F-4D97-AF65-F5344CB8AC3E}">
        <p14:creationId xmlns:p14="http://schemas.microsoft.com/office/powerpoint/2010/main" val="214230641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hdl.handle.net/11256/69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hdl.handle.net/11256/93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Version 05.26.2022</a:t>
            </a:r>
          </a:p>
        </p:txBody>
      </p:sp>
      <p:sp>
        <p:nvSpPr>
          <p:cNvPr id="4" name="Slide Number Placeholder 3"/>
          <p:cNvSpPr>
            <a:spLocks noGrp="1"/>
          </p:cNvSpPr>
          <p:nvPr>
            <p:ph type="sldNum" sz="quarter" idx="10"/>
          </p:nvPr>
        </p:nvSpPr>
        <p:spPr/>
        <p:txBody>
          <a:bodyPr/>
          <a:lstStyle/>
          <a:p>
            <a:fld id="{9C2944A4-BE83-F140-9F51-6CC3B6D54F49}" type="slidenum">
              <a:rPr lang="en-US" altLang="en-US" smtClean="0"/>
              <a:pPr/>
              <a:t>1</a:t>
            </a:fld>
            <a:endParaRPr lang="en-US" altLang="en-US"/>
          </a:p>
        </p:txBody>
      </p:sp>
    </p:spTree>
    <p:extLst>
      <p:ext uri="{BB962C8B-B14F-4D97-AF65-F5344CB8AC3E}">
        <p14:creationId xmlns:p14="http://schemas.microsoft.com/office/powerpoint/2010/main" val="228102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baseline="0" dirty="0">
                <a:effectLst/>
                <a:latin typeface="Times New Roman" panose="02020603050405020304" pitchFamily="18" charset="0"/>
                <a:ea typeface="Times New Roman" panose="02020603050405020304" pitchFamily="18" charset="0"/>
              </a:rPr>
              <a:t>https://www.ascouncil.org/page/Innovation_Awards#:~:text=The%20ASC%20Innovation%20Awards%20Program,needs%20and%20advancements%20in%20technology.</a:t>
            </a:r>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13</a:t>
            </a:fld>
            <a:endParaRPr lang="en-US" altLang="en-US"/>
          </a:p>
        </p:txBody>
      </p:sp>
    </p:spTree>
    <p:extLst>
      <p:ext uri="{BB962C8B-B14F-4D97-AF65-F5344CB8AC3E}">
        <p14:creationId xmlns:p14="http://schemas.microsoft.com/office/powerpoint/2010/main" val="4244192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F. Palmieri </a:t>
            </a:r>
            <a:r>
              <a:rPr lang="en-US" sz="1200" i="1" dirty="0">
                <a:effectLst/>
                <a:latin typeface="Times New Roman" panose="02020603050405020304" pitchFamily="18" charset="0"/>
                <a:ea typeface="Times New Roman" panose="02020603050405020304" pitchFamily="18" charset="0"/>
              </a:rPr>
              <a:t>et al</a:t>
            </a:r>
            <a:r>
              <a:rPr lang="en-US" sz="1200" dirty="0">
                <a:effectLst/>
                <a:latin typeface="Times New Roman" panose="02020603050405020304" pitchFamily="18" charset="0"/>
                <a:ea typeface="Times New Roman" panose="02020603050405020304" pitchFamily="18" charset="0"/>
              </a:rPr>
              <a:t>  “Optimized surface treatment of aerospace composites using a picosecond laser”, </a:t>
            </a:r>
            <a:r>
              <a:rPr lang="en-US" sz="1200" i="1" dirty="0">
                <a:effectLst/>
                <a:latin typeface="Times New Roman" panose="02020603050405020304" pitchFamily="18" charset="0"/>
                <a:ea typeface="Times New Roman" panose="02020603050405020304" pitchFamily="18" charset="0"/>
              </a:rPr>
              <a:t>Composites Part B</a:t>
            </a:r>
            <a:r>
              <a:rPr lang="en-US" sz="1200" dirty="0">
                <a:effectLst/>
                <a:latin typeface="Times New Roman" panose="02020603050405020304" pitchFamily="18" charset="0"/>
                <a:ea typeface="Times New Roman" panose="02020603050405020304" pitchFamily="18" charset="0"/>
              </a:rPr>
              <a:t>, 175, 2019, 107155</a:t>
            </a:r>
            <a:r>
              <a:rPr lang="en-US" sz="1200" baseline="0" dirty="0">
                <a:effectLst/>
                <a:latin typeface="Times New Roman" panose="02020603050405020304" pitchFamily="18" charset="0"/>
                <a:ea typeface="Times New Roman" panose="02020603050405020304" pitchFamily="18" charset="0"/>
              </a:rPr>
              <a:t>.</a:t>
            </a:r>
            <a:endParaRPr lang="en-US" sz="1000" dirty="0">
              <a:effectLst/>
              <a:latin typeface="Times New Roman" panose="02020603050405020304" pitchFamily="18" charset="0"/>
              <a:ea typeface="Times New Roman" panose="02020603050405020304" pitchFamily="18" charset="0"/>
            </a:endParaRP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endParaRPr lang="en-US" sz="1200" baseline="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ts val="600"/>
              </a:spcBef>
              <a:spcAft>
                <a:spcPts val="60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14</a:t>
            </a:fld>
            <a:endParaRPr lang="en-US" altLang="en-US"/>
          </a:p>
        </p:txBody>
      </p:sp>
    </p:spTree>
    <p:extLst>
      <p:ext uri="{BB962C8B-B14F-4D97-AF65-F5344CB8AC3E}">
        <p14:creationId xmlns:p14="http://schemas.microsoft.com/office/powerpoint/2010/main" val="3886905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baseline="0" dirty="0">
                <a:effectLst/>
                <a:latin typeface="Times New Roman" panose="02020603050405020304" pitchFamily="18" charset="0"/>
                <a:ea typeface="Times New Roman" panose="02020603050405020304" pitchFamily="18" charset="0"/>
              </a:rPr>
              <a:t>Ballistic images cleared for public release by Natick SC April 2021.</a:t>
            </a:r>
          </a:p>
          <a:p>
            <a:pPr marL="0" marR="0" lvl="0" indent="0" algn="l" defTabSz="914400" rtl="0" eaLnBrk="0" fontAlgn="base" latinLnBrk="0" hangingPunct="0">
              <a:lnSpc>
                <a:spcPct val="100000"/>
              </a:lnSpc>
              <a:spcBef>
                <a:spcPts val="600"/>
              </a:spcBef>
              <a:spcAft>
                <a:spcPts val="60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15</a:t>
            </a:fld>
            <a:endParaRPr lang="en-US" altLang="en-US"/>
          </a:p>
        </p:txBody>
      </p:sp>
    </p:spTree>
    <p:extLst>
      <p:ext uri="{BB962C8B-B14F-4D97-AF65-F5344CB8AC3E}">
        <p14:creationId xmlns:p14="http://schemas.microsoft.com/office/powerpoint/2010/main" val="3394234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Donald Stokes Pasteur’s Quadrant, </a:t>
            </a:r>
            <a:r>
              <a:rPr lang="en-US" u="sng" dirty="0"/>
              <a:t>Basic Science and Technological Innovation</a:t>
            </a:r>
            <a:r>
              <a:rPr lang="en-US" dirty="0"/>
              <a:t>, Brookings Institution Press, 1997</a:t>
            </a:r>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16</a:t>
            </a:fld>
            <a:endParaRPr lang="en-US" altLang="en-US"/>
          </a:p>
        </p:txBody>
      </p:sp>
    </p:spTree>
    <p:extLst>
      <p:ext uri="{BB962C8B-B14F-4D97-AF65-F5344CB8AC3E}">
        <p14:creationId xmlns:p14="http://schemas.microsoft.com/office/powerpoint/2010/main" val="3384083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171450" indent="-171450">
              <a:buFont typeface="Arial" panose="020B0604020202020204" pitchFamily="34" charset="0"/>
              <a:buChar char="•"/>
            </a:pPr>
            <a:r>
              <a:rPr lang="en-US" dirty="0"/>
              <a:t>MIL-PRF-32662 “</a:t>
            </a:r>
            <a:r>
              <a:rPr lang="en-US" sz="1200" b="0" dirty="0"/>
              <a:t>Adhesive, High-Loading Rate, for Structural and Armor Applications”</a:t>
            </a:r>
            <a:endParaRPr lang="en-US" b="0" dirty="0"/>
          </a:p>
          <a:p>
            <a:pPr marL="557213" lvl="1" indent="-214313">
              <a:buFont typeface="Arial" panose="020B0604020202020204" pitchFamily="34" charset="0"/>
              <a:buChar char="•"/>
            </a:pPr>
            <a:r>
              <a:rPr lang="en-US" sz="1200" b="0" dirty="0"/>
              <a:t>Lap shear strength</a:t>
            </a:r>
          </a:p>
          <a:p>
            <a:pPr marL="900113" lvl="2" indent="-214313">
              <a:buFont typeface="Arial" panose="020B0604020202020204" pitchFamily="34" charset="0"/>
              <a:buChar char="•"/>
            </a:pPr>
            <a:r>
              <a:rPr lang="en-US" sz="1200" b="0" dirty="0"/>
              <a:t>RT</a:t>
            </a:r>
          </a:p>
          <a:p>
            <a:pPr marL="900113" lvl="2" indent="-214313">
              <a:buFont typeface="Arial" panose="020B0604020202020204" pitchFamily="34" charset="0"/>
              <a:buChar char="•"/>
            </a:pPr>
            <a:r>
              <a:rPr lang="en-US" sz="1200" b="0" dirty="0"/>
              <a:t>Hot/wet</a:t>
            </a:r>
          </a:p>
          <a:p>
            <a:pPr marL="900113" lvl="2" indent="-214313">
              <a:buFont typeface="Arial" panose="020B0604020202020204" pitchFamily="34" charset="0"/>
              <a:buChar char="•"/>
            </a:pPr>
            <a:r>
              <a:rPr lang="en-US" sz="1200" b="0" dirty="0"/>
              <a:t>160</a:t>
            </a:r>
            <a:r>
              <a:rPr lang="en-US" sz="1200" b="0" baseline="30000" dirty="0"/>
              <a:t>0</a:t>
            </a:r>
            <a:r>
              <a:rPr lang="en-US" sz="1200" b="0" dirty="0"/>
              <a:t>F</a:t>
            </a:r>
          </a:p>
          <a:p>
            <a:pPr marL="557213" lvl="1" indent="-214313">
              <a:buFont typeface="Arial" panose="020B0604020202020204" pitchFamily="34" charset="0"/>
              <a:buChar char="•"/>
            </a:pPr>
            <a:r>
              <a:rPr lang="en-US" sz="1200" b="0" dirty="0"/>
              <a:t>Crack extension test</a:t>
            </a:r>
          </a:p>
          <a:p>
            <a:pPr marL="900113" lvl="2" indent="-214313">
              <a:buFont typeface="Arial" panose="020B0604020202020204" pitchFamily="34" charset="0"/>
              <a:buChar char="•"/>
            </a:pPr>
            <a:r>
              <a:rPr lang="en-US" sz="1200" b="0" dirty="0"/>
              <a:t>Salt/fog</a:t>
            </a:r>
          </a:p>
          <a:p>
            <a:pPr marL="442913" lvl="1" indent="-214313">
              <a:buFont typeface="Arial" panose="020B0604020202020204" pitchFamily="34" charset="0"/>
              <a:buChar char="•"/>
            </a:pPr>
            <a:r>
              <a:rPr lang="en-US" sz="1800" b="0" dirty="0"/>
              <a:t>New product developed in 2018, anticipated qualifications in 2022</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MMM-A-132 “Adhesives, Heat Resistant, Airframe Structural, Metal to Metal”</a:t>
            </a:r>
          </a:p>
          <a:p>
            <a:pPr marL="274320" lvl="1" indent="-214313">
              <a:buFont typeface="Arial" panose="020B0604020202020204" pitchFamily="34" charset="0"/>
              <a:buChar char="•"/>
            </a:pPr>
            <a:r>
              <a:rPr lang="en-US" sz="1200" b="0" dirty="0"/>
              <a:t>MMM-A-132, origin date – 1950’s</a:t>
            </a:r>
          </a:p>
          <a:p>
            <a:pPr marL="274320" marR="0" lvl="1" indent="-214313"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a:t>MMM-A-132A, origin date – 24 August 1981</a:t>
            </a:r>
          </a:p>
          <a:p>
            <a:pPr marL="274320" marR="0" lvl="1" indent="-214313"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a:t>MMM-A-132B, origin date – 1 April 1994</a:t>
            </a:r>
          </a:p>
          <a:p>
            <a:pPr marL="274320" lvl="1" indent="-214313">
              <a:buFont typeface="Arial" panose="020B0604020202020204" pitchFamily="34" charset="0"/>
              <a:buChar char="•"/>
            </a:pPr>
            <a:r>
              <a:rPr lang="en-US" sz="1200" b="0" dirty="0"/>
              <a:t>Inactivated – 19 April 2001</a:t>
            </a:r>
          </a:p>
          <a:p>
            <a:pPr marL="274320" lvl="1" indent="-214313">
              <a:buFont typeface="Arial" panose="020B0604020202020204" pitchFamily="34" charset="0"/>
              <a:buChar char="•"/>
            </a:pPr>
            <a:r>
              <a:rPr lang="en-US" sz="1200" b="0" dirty="0"/>
              <a:t>Reactivated – 14 February 2005</a:t>
            </a:r>
          </a:p>
          <a:p>
            <a:pPr marL="274320" lvl="1" indent="-214313">
              <a:buFont typeface="Arial" panose="020B0604020202020204" pitchFamily="34" charset="0"/>
              <a:buChar char="•"/>
            </a:pPr>
            <a:r>
              <a:rPr lang="en-US" sz="1200" b="0" dirty="0"/>
              <a:t>Notice of validation for acquisition – 05 September 2019</a:t>
            </a:r>
          </a:p>
          <a:p>
            <a:pPr marL="274320" lvl="1" indent="-214313">
              <a:buFont typeface="Arial" panose="020B0604020202020204" pitchFamily="34" charset="0"/>
              <a:buChar char="•"/>
            </a:pPr>
            <a:r>
              <a:rPr lang="en-US" sz="1200" b="0" dirty="0"/>
              <a:t>QPD actively maintained by DoD</a:t>
            </a:r>
          </a:p>
          <a:p>
            <a:r>
              <a:rPr lang="en-US" sz="1200" b="0" dirty="0"/>
              <a:t>Test Matrix</a:t>
            </a:r>
          </a:p>
          <a:p>
            <a:pPr marL="274320" lvl="1" indent="-210312">
              <a:buFont typeface="Arial" panose="020B0604020202020204" pitchFamily="34" charset="0"/>
              <a:buChar char="•"/>
            </a:pPr>
            <a:r>
              <a:rPr lang="en-US" sz="1200" b="0" dirty="0"/>
              <a:t>Tensile shear (9 temperature, time, and fluid immersion variations)</a:t>
            </a:r>
          </a:p>
          <a:p>
            <a:pPr marL="235458" lvl="1" indent="-171450">
              <a:buFont typeface="Arial" panose="020B0604020202020204" pitchFamily="34" charset="0"/>
              <a:buChar char="•"/>
            </a:pPr>
            <a:r>
              <a:rPr lang="en-US" sz="1200" b="0" dirty="0"/>
              <a:t>T-peel</a:t>
            </a:r>
          </a:p>
          <a:p>
            <a:pPr marL="235458" lvl="1" indent="-171450">
              <a:buFont typeface="Arial" panose="020B0604020202020204" pitchFamily="34" charset="0"/>
              <a:buChar char="•"/>
            </a:pPr>
            <a:r>
              <a:rPr lang="en-US" sz="1200" b="0" dirty="0"/>
              <a:t>Blister detection</a:t>
            </a:r>
          </a:p>
          <a:p>
            <a:pPr marL="235458" lvl="1" indent="-171450">
              <a:buFont typeface="Arial" panose="020B0604020202020204" pitchFamily="34" charset="0"/>
              <a:buChar char="•"/>
            </a:pPr>
            <a:r>
              <a:rPr lang="en-US" sz="1200" b="0" dirty="0"/>
              <a:t>Creep rupture (4 temperature variations)</a:t>
            </a:r>
          </a:p>
          <a:p>
            <a:r>
              <a:rPr lang="en-US" sz="1200" b="0" dirty="0"/>
              <a:t>Product qualifications</a:t>
            </a:r>
          </a:p>
          <a:p>
            <a:pPr marL="274320" lvl="1" indent="-210312">
              <a:buFont typeface="Arial" panose="020B0604020202020204" pitchFamily="34" charset="0"/>
              <a:buChar char="•"/>
            </a:pPr>
            <a:r>
              <a:rPr lang="en-US" sz="1200" b="0" dirty="0"/>
              <a:t>20 adhesive qualified from 1954-1969</a:t>
            </a:r>
          </a:p>
          <a:p>
            <a:pPr marL="235458" lvl="1" indent="-171450">
              <a:buFont typeface="Arial" panose="020B0604020202020204" pitchFamily="34" charset="0"/>
              <a:buChar char="•"/>
            </a:pPr>
            <a:r>
              <a:rPr lang="en-US" sz="1200" b="0" dirty="0"/>
              <a:t>Current Cytec product qualified in 1980 and 1989, then updated and re-qualified in 2020 and 2022</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US" sz="1200" b="0" dirty="0"/>
              <a:t>AMS-A-25463 “Adhesive, Film Form Metallic Sandwich Construction”</a:t>
            </a:r>
          </a:p>
          <a:p>
            <a:pPr marL="274320" lvl="1" indent="-214313">
              <a:buFont typeface="Arial" panose="020B0604020202020204" pitchFamily="34" charset="0"/>
              <a:buChar char="•"/>
            </a:pPr>
            <a:r>
              <a:rPr lang="en-US" sz="1200" b="0" dirty="0"/>
              <a:t>MIL-A-25463, origin date – 1950’s</a:t>
            </a:r>
          </a:p>
          <a:p>
            <a:pPr marL="274320" lvl="1" indent="-214313">
              <a:buFont typeface="Arial" panose="020B0604020202020204" pitchFamily="34" charset="0"/>
              <a:buChar char="•"/>
            </a:pPr>
            <a:r>
              <a:rPr lang="en-US" sz="1200" b="0" dirty="0"/>
              <a:t>Amendment 2, 1961</a:t>
            </a:r>
          </a:p>
          <a:p>
            <a:pPr marL="274320" lvl="1" indent="-214313">
              <a:buFont typeface="Arial" panose="020B0604020202020204" pitchFamily="34" charset="0"/>
              <a:buChar char="•"/>
            </a:pPr>
            <a:r>
              <a:rPr lang="en-US" sz="1200" b="0" dirty="0"/>
              <a:t>Revision A - 1971</a:t>
            </a:r>
          </a:p>
          <a:p>
            <a:pPr marL="274320" lvl="1" indent="-214313">
              <a:buFont typeface="Arial" panose="020B0604020202020204" pitchFamily="34" charset="0"/>
              <a:buChar char="•"/>
            </a:pPr>
            <a:r>
              <a:rPr lang="en-US" sz="1200" b="0" dirty="0"/>
              <a:t>Revision B - 1982</a:t>
            </a:r>
          </a:p>
          <a:p>
            <a:pPr marL="274320" lvl="1" indent="-214313">
              <a:buFont typeface="Arial" panose="020B0604020202020204" pitchFamily="34" charset="0"/>
              <a:buChar char="•"/>
            </a:pPr>
            <a:r>
              <a:rPr lang="en-US" sz="1200" b="0" dirty="0"/>
              <a:t>AMS-A-25463, 1999 – reaffirmed 2013</a:t>
            </a:r>
          </a:p>
          <a:p>
            <a:pPr marL="274320" lvl="1" indent="-214313">
              <a:buFont typeface="Arial" panose="020B0604020202020204" pitchFamily="34" charset="0"/>
              <a:buChar char="•"/>
            </a:pPr>
            <a:r>
              <a:rPr lang="en-US" sz="1200" b="0" dirty="0"/>
              <a:t>QPD actively maintained by DoD</a:t>
            </a:r>
          </a:p>
          <a:p>
            <a:r>
              <a:rPr lang="en-US" sz="1200" b="0" dirty="0"/>
              <a:t>Test Matrix</a:t>
            </a:r>
          </a:p>
          <a:p>
            <a:pPr marL="274320" lvl="1" indent="-210312">
              <a:buFont typeface="Arial" panose="020B0604020202020204" pitchFamily="34" charset="0"/>
              <a:buChar char="•"/>
            </a:pPr>
            <a:r>
              <a:rPr lang="en-US" sz="1200" b="0" dirty="0"/>
              <a:t>Sandwich peel strength (RT)</a:t>
            </a:r>
          </a:p>
          <a:p>
            <a:pPr marL="457200" lvl="2" indent="-210312">
              <a:buFont typeface="Courier New" panose="02070309020205020404" pitchFamily="49" charset="0"/>
              <a:buChar char="o"/>
            </a:pPr>
            <a:r>
              <a:rPr lang="en-US" sz="1200" b="0" dirty="0"/>
              <a:t>180</a:t>
            </a:r>
            <a:r>
              <a:rPr lang="en-US" sz="1200" b="0" baseline="30000" dirty="0"/>
              <a:t>0</a:t>
            </a:r>
            <a:r>
              <a:rPr lang="en-US" sz="1200" b="0" dirty="0"/>
              <a:t>F</a:t>
            </a:r>
          </a:p>
          <a:p>
            <a:pPr marL="457200" lvl="2" indent="-210312">
              <a:buFont typeface="Courier New" panose="02070309020205020404" pitchFamily="49" charset="0"/>
              <a:buChar char="o"/>
            </a:pPr>
            <a:r>
              <a:rPr lang="en-US" sz="1200" b="0" dirty="0"/>
              <a:t>-67</a:t>
            </a:r>
            <a:r>
              <a:rPr lang="en-US" sz="1200" b="0" baseline="30000" dirty="0"/>
              <a:t>0</a:t>
            </a:r>
            <a:r>
              <a:rPr lang="en-US" sz="1200" b="0" dirty="0"/>
              <a:t>F</a:t>
            </a:r>
          </a:p>
          <a:p>
            <a:pPr marL="235458" lvl="1" indent="-171450">
              <a:buFont typeface="Arial" panose="020B0604020202020204" pitchFamily="34" charset="0"/>
              <a:buChar char="•"/>
            </a:pPr>
            <a:r>
              <a:rPr lang="en-US" sz="1200" b="0" dirty="0"/>
              <a:t>Flatwise tensile strength (RT)</a:t>
            </a:r>
          </a:p>
          <a:p>
            <a:pPr marL="457200" lvl="3" indent="-210312">
              <a:buFont typeface="Courier New" panose="02070309020205020404" pitchFamily="49" charset="0"/>
              <a:buChar char="o"/>
            </a:pPr>
            <a:r>
              <a:rPr lang="en-US" sz="1200" b="0" dirty="0"/>
              <a:t>180</a:t>
            </a:r>
            <a:r>
              <a:rPr lang="en-US" sz="1200" b="0" baseline="30000" dirty="0"/>
              <a:t>0</a:t>
            </a:r>
            <a:r>
              <a:rPr lang="en-US" sz="1200" b="0" dirty="0"/>
              <a:t>F or 300</a:t>
            </a:r>
            <a:r>
              <a:rPr lang="en-US" sz="1200" b="0" baseline="30000" dirty="0"/>
              <a:t>0</a:t>
            </a:r>
            <a:r>
              <a:rPr lang="en-US" sz="1200" b="0" dirty="0"/>
              <a:t>F or 500</a:t>
            </a:r>
            <a:r>
              <a:rPr lang="en-US" sz="1200" b="0" baseline="30000" dirty="0"/>
              <a:t>0</a:t>
            </a:r>
            <a:r>
              <a:rPr lang="en-US" sz="1200" b="0" dirty="0"/>
              <a:t>F</a:t>
            </a:r>
          </a:p>
          <a:p>
            <a:pPr marL="457200" lvl="3" indent="-210312">
              <a:buFont typeface="Courier New" panose="02070309020205020404" pitchFamily="49" charset="0"/>
              <a:buChar char="o"/>
            </a:pPr>
            <a:r>
              <a:rPr lang="en-US" sz="1200" b="0" dirty="0"/>
              <a:t>-67</a:t>
            </a:r>
            <a:r>
              <a:rPr lang="en-US" sz="1200" b="0" baseline="30000" dirty="0"/>
              <a:t>0</a:t>
            </a:r>
            <a:r>
              <a:rPr lang="en-US" sz="1200" b="0" dirty="0"/>
              <a:t>F</a:t>
            </a:r>
          </a:p>
          <a:p>
            <a:pPr marL="235458" lvl="1" indent="-171450">
              <a:buFont typeface="Arial" panose="020B0604020202020204" pitchFamily="34" charset="0"/>
              <a:buChar char="•"/>
            </a:pPr>
            <a:r>
              <a:rPr lang="en-US" sz="1200" b="0" dirty="0"/>
              <a:t>Flex strength (RT)</a:t>
            </a:r>
          </a:p>
          <a:p>
            <a:pPr marL="457200" lvl="3" indent="-210312">
              <a:buFont typeface="Courier New" panose="02070309020205020404" pitchFamily="49" charset="0"/>
              <a:buChar char="o"/>
            </a:pPr>
            <a:r>
              <a:rPr lang="en-US" sz="1200" b="0" dirty="0"/>
              <a:t>180</a:t>
            </a:r>
            <a:r>
              <a:rPr lang="en-US" sz="1200" b="0" baseline="30000" dirty="0"/>
              <a:t>0</a:t>
            </a:r>
            <a:r>
              <a:rPr lang="en-US" sz="1200" b="0" dirty="0"/>
              <a:t>F or 300</a:t>
            </a:r>
            <a:r>
              <a:rPr lang="en-US" sz="1200" b="0" baseline="30000" dirty="0"/>
              <a:t>0</a:t>
            </a:r>
            <a:r>
              <a:rPr lang="en-US" sz="1200" b="0" dirty="0"/>
              <a:t>F or 500</a:t>
            </a:r>
            <a:r>
              <a:rPr lang="en-US" sz="1200" b="0" baseline="30000" dirty="0"/>
              <a:t>0</a:t>
            </a:r>
            <a:r>
              <a:rPr lang="en-US" sz="1200" b="0" dirty="0"/>
              <a:t>F</a:t>
            </a:r>
          </a:p>
          <a:p>
            <a:pPr marL="457200" lvl="3" indent="-210312">
              <a:buFont typeface="Courier New" panose="02070309020205020404" pitchFamily="49" charset="0"/>
              <a:buChar char="o"/>
            </a:pPr>
            <a:r>
              <a:rPr lang="en-US" sz="1200" b="0" dirty="0"/>
              <a:t>-67</a:t>
            </a:r>
            <a:r>
              <a:rPr lang="en-US" sz="1200" b="0" baseline="30000" dirty="0"/>
              <a:t>0</a:t>
            </a:r>
            <a:r>
              <a:rPr lang="en-US" sz="1200" b="0" dirty="0"/>
              <a:t>F</a:t>
            </a:r>
          </a:p>
          <a:p>
            <a:pPr marL="235458" lvl="1" indent="-171450">
              <a:buFont typeface="Arial" panose="020B0604020202020204" pitchFamily="34" charset="0"/>
              <a:buChar char="•"/>
            </a:pPr>
            <a:r>
              <a:rPr lang="en-US" sz="1200" b="0" dirty="0"/>
              <a:t>Flex strength after 192 hours (hot)</a:t>
            </a:r>
          </a:p>
          <a:p>
            <a:pPr marL="235458" lvl="1" indent="-171450">
              <a:buFont typeface="Arial" panose="020B0604020202020204" pitchFamily="34" charset="0"/>
              <a:buChar char="•"/>
            </a:pPr>
            <a:r>
              <a:rPr lang="en-US" sz="1200" b="0" dirty="0"/>
              <a:t>Creep deflection, 192 hours (RT)</a:t>
            </a:r>
          </a:p>
          <a:p>
            <a:pPr marL="235458" lvl="1" indent="-171450">
              <a:buFont typeface="Arial" panose="020B0604020202020204" pitchFamily="34" charset="0"/>
              <a:buChar char="•"/>
            </a:pPr>
            <a:r>
              <a:rPr lang="en-US" sz="1200" b="0" dirty="0"/>
              <a:t>Creep deflection, 192 hours (hot)</a:t>
            </a:r>
          </a:p>
          <a:p>
            <a:pPr marL="235458" lvl="1" indent="-171450">
              <a:buFont typeface="Arial" panose="020B0604020202020204" pitchFamily="34" charset="0"/>
              <a:buChar char="•"/>
            </a:pPr>
            <a:r>
              <a:rPr lang="en-US" sz="1200" b="0" dirty="0"/>
              <a:t>Flex strength (hot/wet)</a:t>
            </a:r>
          </a:p>
          <a:p>
            <a:pPr marL="235458" lvl="1" indent="-171450">
              <a:buFont typeface="Arial" panose="020B0604020202020204" pitchFamily="34" charset="0"/>
              <a:buChar char="•"/>
            </a:pPr>
            <a:r>
              <a:rPr lang="en-US" sz="1200" b="0" dirty="0"/>
              <a:t>Flex strength (JP-4)</a:t>
            </a:r>
          </a:p>
          <a:p>
            <a:pPr marL="235458" lvl="1" indent="-171450">
              <a:buFont typeface="Arial" panose="020B0604020202020204" pitchFamily="34" charset="0"/>
              <a:buChar char="•"/>
            </a:pPr>
            <a:r>
              <a:rPr lang="en-US" sz="1200" b="0" dirty="0"/>
              <a:t>Last product qualified in 1973</a:t>
            </a:r>
            <a:endParaRPr lang="en-US" b="0"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17</a:t>
            </a:fld>
            <a:endParaRPr lang="en-US" altLang="en-US"/>
          </a:p>
        </p:txBody>
      </p:sp>
    </p:spTree>
    <p:extLst>
      <p:ext uri="{BB962C8B-B14F-4D97-AF65-F5344CB8AC3E}">
        <p14:creationId xmlns:p14="http://schemas.microsoft.com/office/powerpoint/2010/main" val="2633661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D. </a:t>
            </a:r>
            <a:r>
              <a:rPr lang="en-US" sz="1200" dirty="0" err="1">
                <a:effectLst/>
                <a:latin typeface="Times New Roman" panose="02020603050405020304" pitchFamily="18" charset="0"/>
                <a:ea typeface="Times New Roman" panose="02020603050405020304" pitchFamily="18" charset="0"/>
              </a:rPr>
              <a:t>DeSchepper</a:t>
            </a:r>
            <a:r>
              <a:rPr lang="en-US" sz="1200" dirty="0">
                <a:effectLst/>
                <a:latin typeface="Times New Roman" panose="02020603050405020304" pitchFamily="18" charset="0"/>
                <a:ea typeface="Times New Roman" panose="02020603050405020304" pitchFamily="18" charset="0"/>
              </a:rPr>
              <a:t>, D. Flanagan, E. Elburn, R. Jensen, B. </a:t>
            </a:r>
            <a:r>
              <a:rPr lang="en-US" sz="1200" dirty="0" err="1">
                <a:effectLst/>
                <a:latin typeface="Times New Roman" panose="02020603050405020304" pitchFamily="18" charset="0"/>
                <a:ea typeface="Times New Roman" panose="02020603050405020304" pitchFamily="18" charset="0"/>
              </a:rPr>
              <a:t>Henrie</a:t>
            </a:r>
            <a:r>
              <a:rPr lang="en-US" sz="1200" dirty="0">
                <a:effectLst/>
                <a:latin typeface="Times New Roman" panose="02020603050405020304" pitchFamily="18" charset="0"/>
                <a:ea typeface="Times New Roman" panose="02020603050405020304" pitchFamily="18" charset="0"/>
              </a:rPr>
              <a:t>, P. Wimberley. “Support and development of workflow protocols for high throughput single-lap-joint testing – data management,” ARL-RP-426, April 2013.</a:t>
            </a:r>
          </a:p>
          <a:p>
            <a:pPr marL="171450" marR="0" indent="-171450">
              <a:spcBef>
                <a:spcPts val="600"/>
              </a:spcBef>
              <a:spcAft>
                <a:spcPts val="600"/>
              </a:spcAft>
              <a:buFont typeface="Arial" panose="020B0604020202020204" pitchFamily="34" charset="0"/>
              <a:buChar char="•"/>
            </a:pPr>
            <a:endParaRPr lang="en-US" sz="1200" baseline="0" dirty="0">
              <a:effectLst/>
              <a:latin typeface="Times New Roman" panose="02020603050405020304" pitchFamily="18" charset="0"/>
              <a:ea typeface="Times New Roman" panose="02020603050405020304" pitchFamily="18" charset="0"/>
            </a:endParaRPr>
          </a:p>
          <a:p>
            <a:pPr marL="171450" marR="0" indent="-171450">
              <a:spcBef>
                <a:spcPts val="600"/>
              </a:spcBef>
              <a:spcAft>
                <a:spcPts val="600"/>
              </a:spcAft>
              <a:buFont typeface="Arial" panose="020B0604020202020204" pitchFamily="34" charset="0"/>
              <a:buChar char="•"/>
            </a:pPr>
            <a:r>
              <a:rPr lang="en-US" sz="1000" dirty="0">
                <a:effectLst/>
                <a:latin typeface="Times New Roman" panose="02020603050405020304" pitchFamily="18" charset="0"/>
                <a:ea typeface="Times New Roman" panose="02020603050405020304" pitchFamily="18" charset="0"/>
              </a:rPr>
              <a:t>D. Flanagan, D. </a:t>
            </a:r>
            <a:r>
              <a:rPr lang="en-US" sz="1000" dirty="0" err="1">
                <a:effectLst/>
                <a:latin typeface="Times New Roman" panose="02020603050405020304" pitchFamily="18" charset="0"/>
                <a:ea typeface="Times New Roman" panose="02020603050405020304" pitchFamily="18" charset="0"/>
              </a:rPr>
              <a:t>DeSchepper</a:t>
            </a:r>
            <a:r>
              <a:rPr lang="en-US" sz="1000" dirty="0">
                <a:effectLst/>
                <a:latin typeface="Times New Roman" panose="02020603050405020304" pitchFamily="18" charset="0"/>
                <a:ea typeface="Times New Roman" panose="02020603050405020304" pitchFamily="18" charset="0"/>
              </a:rPr>
              <a:t>, E. Elburn, R. Jensen. “Support and development of workflow protocols for high throughput single-lap-joint testing – experimental,” ARL-RP-425, April 2013.</a:t>
            </a:r>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18</a:t>
            </a:fld>
            <a:endParaRPr lang="en-US" altLang="en-US"/>
          </a:p>
        </p:txBody>
      </p:sp>
    </p:spTree>
    <p:extLst>
      <p:ext uri="{BB962C8B-B14F-4D97-AF65-F5344CB8AC3E}">
        <p14:creationId xmlns:p14="http://schemas.microsoft.com/office/powerpoint/2010/main" val="3565006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D. </a:t>
            </a:r>
            <a:r>
              <a:rPr lang="en-US" sz="1200" dirty="0" err="1">
                <a:effectLst/>
                <a:latin typeface="Times New Roman" panose="02020603050405020304" pitchFamily="18" charset="0"/>
                <a:ea typeface="Times New Roman" panose="02020603050405020304" pitchFamily="18" charset="0"/>
              </a:rPr>
              <a:t>DeSchepper</a:t>
            </a:r>
            <a:r>
              <a:rPr lang="en-US" sz="1200" dirty="0">
                <a:effectLst/>
                <a:latin typeface="Times New Roman" panose="02020603050405020304" pitchFamily="18" charset="0"/>
                <a:ea typeface="Times New Roman" panose="02020603050405020304" pitchFamily="18" charset="0"/>
              </a:rPr>
              <a:t>, D. Flanagan, E. Elburn, R. Jensen, B. </a:t>
            </a:r>
            <a:r>
              <a:rPr lang="en-US" sz="1200" dirty="0" err="1">
                <a:effectLst/>
                <a:latin typeface="Times New Roman" panose="02020603050405020304" pitchFamily="18" charset="0"/>
                <a:ea typeface="Times New Roman" panose="02020603050405020304" pitchFamily="18" charset="0"/>
              </a:rPr>
              <a:t>Henrie</a:t>
            </a:r>
            <a:r>
              <a:rPr lang="en-US" sz="1200" dirty="0">
                <a:effectLst/>
                <a:latin typeface="Times New Roman" panose="02020603050405020304" pitchFamily="18" charset="0"/>
                <a:ea typeface="Times New Roman" panose="02020603050405020304" pitchFamily="18" charset="0"/>
              </a:rPr>
              <a:t>, P. Wimberley. “Support and development of workflow protocols for high throughput single-lap-joint testing – data management,” ARL-RP-426, April 2013.</a:t>
            </a:r>
          </a:p>
          <a:p>
            <a:pPr marL="171450" marR="0" indent="-171450">
              <a:spcBef>
                <a:spcPts val="600"/>
              </a:spcBef>
              <a:spcAft>
                <a:spcPts val="600"/>
              </a:spcAft>
              <a:buFont typeface="Arial" panose="020B0604020202020204" pitchFamily="34" charset="0"/>
              <a:buChar char="•"/>
            </a:pPr>
            <a:endParaRPr lang="en-US" sz="1200" baseline="0" dirty="0">
              <a:effectLst/>
              <a:latin typeface="Times New Roman" panose="02020603050405020304" pitchFamily="18" charset="0"/>
              <a:ea typeface="Times New Roman" panose="02020603050405020304" pitchFamily="18" charset="0"/>
            </a:endParaRPr>
          </a:p>
          <a:p>
            <a:pPr marL="171450" marR="0" indent="-171450">
              <a:spcBef>
                <a:spcPts val="600"/>
              </a:spcBef>
              <a:spcAft>
                <a:spcPts val="600"/>
              </a:spcAft>
              <a:buFont typeface="Arial" panose="020B0604020202020204" pitchFamily="34" charset="0"/>
              <a:buChar char="•"/>
            </a:pPr>
            <a:r>
              <a:rPr lang="en-US" sz="1000" dirty="0">
                <a:effectLst/>
                <a:latin typeface="Times New Roman" panose="02020603050405020304" pitchFamily="18" charset="0"/>
                <a:ea typeface="Times New Roman" panose="02020603050405020304" pitchFamily="18" charset="0"/>
              </a:rPr>
              <a:t>D. Flanagan, D. </a:t>
            </a:r>
            <a:r>
              <a:rPr lang="en-US" sz="1000" dirty="0" err="1">
                <a:effectLst/>
                <a:latin typeface="Times New Roman" panose="02020603050405020304" pitchFamily="18" charset="0"/>
                <a:ea typeface="Times New Roman" panose="02020603050405020304" pitchFamily="18" charset="0"/>
              </a:rPr>
              <a:t>DeSchepper</a:t>
            </a:r>
            <a:r>
              <a:rPr lang="en-US" sz="1000" dirty="0">
                <a:effectLst/>
                <a:latin typeface="Times New Roman" panose="02020603050405020304" pitchFamily="18" charset="0"/>
                <a:ea typeface="Times New Roman" panose="02020603050405020304" pitchFamily="18" charset="0"/>
              </a:rPr>
              <a:t>, E. Elburn, R. Jensen. “Support and development of workflow protocols for high throughput single-lap-joint testing – experimental,” ARL-RP-425, April 2013.</a:t>
            </a:r>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19</a:t>
            </a:fld>
            <a:endParaRPr lang="en-US" altLang="en-US"/>
          </a:p>
        </p:txBody>
      </p:sp>
    </p:spTree>
    <p:extLst>
      <p:ext uri="{BB962C8B-B14F-4D97-AF65-F5344CB8AC3E}">
        <p14:creationId xmlns:p14="http://schemas.microsoft.com/office/powerpoint/2010/main" val="209956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20</a:t>
            </a:fld>
            <a:endParaRPr lang="en-US" altLang="en-US"/>
          </a:p>
        </p:txBody>
      </p:sp>
    </p:spTree>
    <p:extLst>
      <p:ext uri="{BB962C8B-B14F-4D97-AF65-F5344CB8AC3E}">
        <p14:creationId xmlns:p14="http://schemas.microsoft.com/office/powerpoint/2010/main" val="1356944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21</a:t>
            </a:fld>
            <a:endParaRPr lang="en-US" altLang="en-US"/>
          </a:p>
        </p:txBody>
      </p:sp>
    </p:spTree>
    <p:extLst>
      <p:ext uri="{BB962C8B-B14F-4D97-AF65-F5344CB8AC3E}">
        <p14:creationId xmlns:p14="http://schemas.microsoft.com/office/powerpoint/2010/main" val="323970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2</a:t>
            </a:fld>
            <a:endParaRPr lang="en-US" altLang="en-US"/>
          </a:p>
        </p:txBody>
      </p:sp>
    </p:spTree>
    <p:extLst>
      <p:ext uri="{BB962C8B-B14F-4D97-AF65-F5344CB8AC3E}">
        <p14:creationId xmlns:p14="http://schemas.microsoft.com/office/powerpoint/2010/main" val="2884296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lgn="just">
              <a:lnSpc>
                <a:spcPct val="115000"/>
              </a:lnSpc>
              <a:spcBef>
                <a:spcPts val="0"/>
              </a:spcBef>
              <a:spcAft>
                <a:spcPts val="1000"/>
              </a:spcAft>
              <a:buFont typeface="Arial" panose="020B0604020202020204" pitchFamily="34" charset="0"/>
              <a:buChar char="•"/>
            </a:pPr>
            <a:r>
              <a:rPr lang="en-US"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Redman, T.C., 2016. Bad data costs the US $3 trillion per year. </a:t>
            </a:r>
            <a:r>
              <a:rPr lang="en-US" sz="1800" i="1"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Harvard Business Review</a:t>
            </a:r>
            <a:r>
              <a:rPr lang="en-US"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i="1"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22</a:t>
            </a:r>
            <a:r>
              <a:rPr lang="en-US" sz="18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pp.11-18. </a:t>
            </a:r>
            <a:r>
              <a:rPr lang="en-US" sz="1800" dirty="0">
                <a:effectLst/>
                <a:latin typeface="Calibri" panose="020F0502020204030204" pitchFamily="34" charset="0"/>
                <a:ea typeface="Times New Roman" panose="02020603050405020304" pitchFamily="18" charset="0"/>
              </a:rPr>
              <a:t>https://hbr.org/2016/09/bad-data-costs-the-u-s-3-trillion-per-year</a:t>
            </a:r>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3</a:t>
            </a:fld>
            <a:endParaRPr lang="en-US" altLang="en-US"/>
          </a:p>
        </p:txBody>
      </p:sp>
    </p:spTree>
    <p:extLst>
      <p:ext uri="{BB962C8B-B14F-4D97-AF65-F5344CB8AC3E}">
        <p14:creationId xmlns:p14="http://schemas.microsoft.com/office/powerpoint/2010/main" val="2734657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spcBef>
                <a:spcPts val="600"/>
              </a:spcBef>
              <a:spcAft>
                <a:spcPts val="600"/>
              </a:spcAft>
              <a:buFont typeface="Arial" panose="020B0604020202020204" pitchFamily="34" charset="0"/>
              <a:buChar char="•"/>
            </a:pPr>
            <a:r>
              <a:rPr lang="en-US" sz="1200" dirty="0">
                <a:effectLst/>
                <a:latin typeface="Times New Roman" panose="02020603050405020304" pitchFamily="18" charset="0"/>
                <a:ea typeface="Times New Roman" panose="02020603050405020304" pitchFamily="18" charset="0"/>
              </a:rPr>
              <a:t>R. Jensen, W. </a:t>
            </a:r>
            <a:r>
              <a:rPr lang="en-US" sz="1200" dirty="0" err="1">
                <a:effectLst/>
                <a:latin typeface="Times New Roman" panose="02020603050405020304" pitchFamily="18" charset="0"/>
                <a:ea typeface="Times New Roman" panose="02020603050405020304" pitchFamily="18" charset="0"/>
              </a:rPr>
              <a:t>Kosik</a:t>
            </a:r>
            <a:r>
              <a:rPr lang="en-US" sz="1200" dirty="0">
                <a:effectLst/>
                <a:latin typeface="Times New Roman" panose="02020603050405020304" pitchFamily="18" charset="0"/>
                <a:ea typeface="Times New Roman" panose="02020603050405020304" pitchFamily="18" charset="0"/>
              </a:rPr>
              <a:t>, J. Gardner, D. O’Brien. “Critical adhesive needs for Army applications and opportunities for innovation,” ARL-RP-323, June 2011</a:t>
            </a:r>
          </a:p>
          <a:p>
            <a:pPr marL="228600" marR="0" indent="-228600">
              <a:spcBef>
                <a:spcPts val="600"/>
              </a:spcBef>
              <a:spcAft>
                <a:spcPts val="600"/>
              </a:spcAft>
              <a:buFont typeface="Arial" panose="020B0604020202020204" pitchFamily="34" charset="0"/>
              <a:buChar char="•"/>
            </a:pPr>
            <a:endParaRPr lang="en-US" sz="1200" dirty="0">
              <a:effectLst/>
              <a:latin typeface="Times New Roman" panose="02020603050405020304" pitchFamily="18" charset="0"/>
              <a:ea typeface="Times New Roman" panose="02020603050405020304" pitchFamily="18" charset="0"/>
            </a:endParaRPr>
          </a:p>
          <a:p>
            <a:pPr marL="228600" marR="0" indent="-228600">
              <a:spcBef>
                <a:spcPts val="600"/>
              </a:spcBef>
              <a:spcAft>
                <a:spcPts val="600"/>
              </a:spcAft>
              <a:buFont typeface="Arial" panose="020B0604020202020204" pitchFamily="34" charset="0"/>
              <a:buChar char="•"/>
            </a:pPr>
            <a:r>
              <a:rPr lang="en-US" sz="1200" dirty="0">
                <a:effectLst/>
                <a:latin typeface="Times New Roman" panose="02020603050405020304" pitchFamily="18" charset="0"/>
                <a:ea typeface="Times New Roman" panose="02020603050405020304" pitchFamily="18" charset="0"/>
              </a:rPr>
              <a:t>R. Jensen, W. </a:t>
            </a:r>
            <a:r>
              <a:rPr lang="en-US" sz="1200" dirty="0" err="1">
                <a:effectLst/>
                <a:latin typeface="Times New Roman" panose="02020603050405020304" pitchFamily="18" charset="0"/>
                <a:ea typeface="Times New Roman" panose="02020603050405020304" pitchFamily="18" charset="0"/>
              </a:rPr>
              <a:t>Kosik</a:t>
            </a:r>
            <a:r>
              <a:rPr lang="en-US" sz="1200" dirty="0">
                <a:effectLst/>
                <a:latin typeface="Times New Roman" panose="02020603050405020304" pitchFamily="18" charset="0"/>
                <a:ea typeface="Times New Roman" panose="02020603050405020304" pitchFamily="18" charset="0"/>
              </a:rPr>
              <a:t> Chaney, D. </a:t>
            </a:r>
            <a:r>
              <a:rPr lang="en-US" sz="1200" dirty="0" err="1">
                <a:effectLst/>
                <a:latin typeface="Times New Roman" panose="02020603050405020304" pitchFamily="18" charset="0"/>
                <a:ea typeface="Times New Roman" panose="02020603050405020304" pitchFamily="18" charset="0"/>
              </a:rPr>
              <a:t>DeSchepper</a:t>
            </a:r>
            <a:r>
              <a:rPr lang="en-US" sz="1200" dirty="0">
                <a:effectLst/>
                <a:latin typeface="Times New Roman" panose="02020603050405020304" pitchFamily="18" charset="0"/>
                <a:ea typeface="Times New Roman" panose="02020603050405020304" pitchFamily="18" charset="0"/>
              </a:rPr>
              <a:t>, D. Flanagan. “Leveraging Army unique mission requirements to advance the state-of-the-art in adhesives development,” ARL-RP-360, March 2012.</a:t>
            </a:r>
          </a:p>
          <a:p>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4</a:t>
            </a:fld>
            <a:endParaRPr lang="en-US" altLang="en-US"/>
          </a:p>
        </p:txBody>
      </p:sp>
    </p:spTree>
    <p:extLst>
      <p:ext uri="{BB962C8B-B14F-4D97-AF65-F5344CB8AC3E}">
        <p14:creationId xmlns:p14="http://schemas.microsoft.com/office/powerpoint/2010/main" val="2186332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285750" marR="0" lvl="0" indent="-285750" algn="l"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r>
              <a:rPr lang="en-US" sz="1800" baseline="0" dirty="0">
                <a:effectLst/>
                <a:latin typeface="Times New Roman" panose="02020603050405020304" pitchFamily="18" charset="0"/>
                <a:ea typeface="Times New Roman" panose="02020603050405020304" pitchFamily="18" charset="0"/>
              </a:rPr>
              <a:t>ASTM Standard D1002-10 "Standard Test Method for Apparent Shear Strength of Single-Lap-Joint Adhesively Bonded Metal Specimens by Tension Loading (Metal-to-Metal)." ASTM International, West Conshohocken, PA, 2010, DOI: 10.1520/D1002-10, www.astm.org</a:t>
            </a:r>
          </a:p>
          <a:p>
            <a:pPr marL="285750" marR="0" lvl="0" indent="-285750" algn="l" defTabSz="914400" rtl="0" eaLnBrk="0" fontAlgn="base" latinLnBrk="0" hangingPunct="0">
              <a:lnSpc>
                <a:spcPct val="100000"/>
              </a:lnSpc>
              <a:spcBef>
                <a:spcPts val="1200"/>
              </a:spcBef>
              <a:spcAft>
                <a:spcPts val="1200"/>
              </a:spcAft>
              <a:buClrTx/>
              <a:buSzTx/>
              <a:buFont typeface="Arial" panose="020B0604020202020204" pitchFamily="34" charset="0"/>
              <a:buChar char="•"/>
              <a:tabLst/>
              <a:defRPr/>
            </a:pPr>
            <a:endParaRPr lang="en-US" sz="1800" baseline="0" dirty="0">
              <a:effectLst/>
              <a:latin typeface="Times New Roman" panose="02020603050405020304" pitchFamily="18" charset="0"/>
              <a:ea typeface="Times New Roman" panose="02020603050405020304" pitchFamily="18" charset="0"/>
            </a:endParaRPr>
          </a:p>
          <a:p>
            <a:pPr marL="285750" marR="0" indent="-285750">
              <a:spcBef>
                <a:spcPts val="1200"/>
              </a:spcBef>
              <a:spcAft>
                <a:spcPts val="120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Gao </a:t>
            </a:r>
            <a:r>
              <a:rPr lang="en-US" sz="1800" i="1" dirty="0">
                <a:effectLst/>
                <a:latin typeface="Times New Roman" panose="02020603050405020304" pitchFamily="18" charset="0"/>
                <a:ea typeface="Times New Roman" panose="02020603050405020304" pitchFamily="18" charset="0"/>
              </a:rPr>
              <a:t>et al</a:t>
            </a:r>
            <a:r>
              <a:rPr lang="en-US" sz="1800" dirty="0">
                <a:effectLst/>
                <a:latin typeface="Times New Roman" panose="02020603050405020304" pitchFamily="18" charset="0"/>
                <a:ea typeface="Times New Roman" panose="02020603050405020304" pitchFamily="18" charset="0"/>
              </a:rPr>
              <a:t>. Influence of epoxy adhesive layer on impact performance of TiB2-B4C composites armor backed by aluminum plate. </a:t>
            </a:r>
            <a:r>
              <a:rPr lang="en-US" sz="1800" i="1" dirty="0">
                <a:effectLst/>
                <a:latin typeface="Times New Roman" panose="02020603050405020304" pitchFamily="18" charset="0"/>
                <a:ea typeface="Times New Roman" panose="02020603050405020304" pitchFamily="18" charset="0"/>
              </a:rPr>
              <a:t>International Journal of Impact Engineering </a:t>
            </a:r>
            <a:r>
              <a:rPr lang="en-US" sz="1800" b="1" dirty="0">
                <a:effectLst/>
                <a:latin typeface="Times New Roman" panose="02020603050405020304" pitchFamily="18" charset="0"/>
                <a:ea typeface="Times New Roman" panose="02020603050405020304" pitchFamily="18" charset="0"/>
              </a:rPr>
              <a:t>122</a:t>
            </a:r>
            <a:r>
              <a:rPr lang="en-US" sz="1800" dirty="0">
                <a:effectLst/>
                <a:latin typeface="Times New Roman" panose="02020603050405020304" pitchFamily="18" charset="0"/>
                <a:ea typeface="Times New Roman" panose="02020603050405020304" pitchFamily="18" charset="0"/>
              </a:rPr>
              <a:t>, 60-72 (2018).</a:t>
            </a:r>
          </a:p>
          <a:p>
            <a:pPr marL="285750" marR="0" indent="-285750">
              <a:spcBef>
                <a:spcPts val="1200"/>
              </a:spcBef>
              <a:spcAft>
                <a:spcPts val="120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285750" marR="0" indent="-285750">
              <a:spcBef>
                <a:spcPts val="1200"/>
              </a:spcBef>
              <a:spcAft>
                <a:spcPts val="1200"/>
              </a:spcAft>
              <a:buFont typeface="Arial" panose="020B0604020202020204" pitchFamily="34" charset="0"/>
              <a:buChar char="•"/>
            </a:pPr>
            <a:r>
              <a:rPr lang="en-US" sz="1800" dirty="0" err="1">
                <a:solidFill>
                  <a:srgbClr val="000000"/>
                </a:solidFill>
                <a:effectLst/>
                <a:latin typeface="Times New Roman" panose="02020603050405020304" pitchFamily="18" charset="0"/>
                <a:ea typeface="Times New Roman" panose="02020603050405020304" pitchFamily="18" charset="0"/>
              </a:rPr>
              <a:t>Bogetti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et al</a:t>
            </a:r>
            <a:r>
              <a:rPr lang="en-US" sz="1800" dirty="0">
                <a:solidFill>
                  <a:srgbClr val="000000"/>
                </a:solidFill>
                <a:effectLst/>
                <a:latin typeface="Times New Roman" panose="02020603050405020304" pitchFamily="18" charset="0"/>
                <a:ea typeface="Times New Roman" panose="02020603050405020304" pitchFamily="18" charset="0"/>
              </a:rPr>
              <a:t>. Predicting the nonlinear response and failure of composite laminates: Correlation with experimental results. </a:t>
            </a:r>
            <a:r>
              <a:rPr lang="en-US" sz="1800" i="1" dirty="0">
                <a:solidFill>
                  <a:srgbClr val="000000"/>
                </a:solidFill>
                <a:effectLst/>
                <a:latin typeface="Times New Roman" panose="02020603050405020304" pitchFamily="18" charset="0"/>
                <a:ea typeface="Times New Roman" panose="02020603050405020304" pitchFamily="18" charset="0"/>
              </a:rPr>
              <a:t>Composites Science and Technology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64</a:t>
            </a:r>
            <a:r>
              <a:rPr lang="en-US" sz="1800" dirty="0">
                <a:solidFill>
                  <a:srgbClr val="000000"/>
                </a:solidFill>
                <a:effectLst/>
                <a:latin typeface="Times New Roman" panose="02020603050405020304" pitchFamily="18" charset="0"/>
                <a:ea typeface="Times New Roman" panose="02020603050405020304" pitchFamily="18" charset="0"/>
              </a:rPr>
              <a:t>, 477-485 (2004).</a:t>
            </a:r>
          </a:p>
          <a:p>
            <a:pPr marL="285750" marR="0" indent="-285750">
              <a:spcBef>
                <a:spcPts val="1200"/>
              </a:spcBef>
              <a:spcAft>
                <a:spcPts val="120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285750" marR="0" indent="-285750">
              <a:spcBef>
                <a:spcPts val="1200"/>
              </a:spcBef>
              <a:spcAft>
                <a:spcPts val="1200"/>
              </a:spcAft>
              <a:buFont typeface="Arial" panose="020B0604020202020204" pitchFamily="34" charset="0"/>
              <a:buChar char="•"/>
            </a:pPr>
            <a:r>
              <a:rPr lang="en-US" sz="1800" dirty="0" err="1">
                <a:effectLst/>
                <a:latin typeface="Times New Roman" panose="02020603050405020304" pitchFamily="18" charset="0"/>
                <a:ea typeface="Times New Roman" panose="02020603050405020304" pitchFamily="18" charset="0"/>
              </a:rPr>
              <a:t>Bartus</a:t>
            </a:r>
            <a:r>
              <a:rPr lang="en-US" sz="1800" dirty="0">
                <a:effectLst/>
                <a:latin typeface="Times New Roman" panose="02020603050405020304" pitchFamily="18" charset="0"/>
                <a:ea typeface="Times New Roman" panose="02020603050405020304" pitchFamily="18" charset="0"/>
              </a:rPr>
              <a:t>. A review: Impact damage of composite materials. </a:t>
            </a:r>
            <a:r>
              <a:rPr lang="en-US" sz="1800" i="1" dirty="0">
                <a:effectLst/>
                <a:latin typeface="Times New Roman" panose="02020603050405020304" pitchFamily="18" charset="0"/>
                <a:ea typeface="Times New Roman" panose="02020603050405020304" pitchFamily="18" charset="0"/>
              </a:rPr>
              <a:t>Journal of Advanced Materials</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39</a:t>
            </a:r>
            <a:r>
              <a:rPr lang="en-US" sz="1800" dirty="0">
                <a:effectLst/>
                <a:latin typeface="Times New Roman" panose="02020603050405020304" pitchFamily="18" charset="0"/>
                <a:ea typeface="Times New Roman" panose="02020603050405020304" pitchFamily="18" charset="0"/>
              </a:rPr>
              <a:t>, 3-21 (2007).</a:t>
            </a:r>
          </a:p>
          <a:p>
            <a:pPr marL="285750" marR="0" indent="-285750">
              <a:spcBef>
                <a:spcPts val="1200"/>
              </a:spcBef>
              <a:spcAft>
                <a:spcPts val="120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285750" marR="0" indent="-285750">
              <a:spcBef>
                <a:spcPts val="1200"/>
              </a:spcBef>
              <a:spcAft>
                <a:spcPts val="1200"/>
              </a:spcAft>
              <a:buFont typeface="Arial" panose="020B0604020202020204" pitchFamily="34" charset="0"/>
              <a:buChar char="•"/>
            </a:pPr>
            <a:r>
              <a:rPr lang="en-US" sz="1800" dirty="0" err="1">
                <a:solidFill>
                  <a:srgbClr val="000000"/>
                </a:solidFill>
                <a:effectLst/>
                <a:latin typeface="Times New Roman" panose="02020603050405020304" pitchFamily="18" charset="0"/>
                <a:ea typeface="Times New Roman" panose="02020603050405020304" pitchFamily="18" charset="0"/>
              </a:rPr>
              <a:t>Bogetti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et al</a:t>
            </a:r>
            <a:r>
              <a:rPr lang="en-US" sz="1800" dirty="0">
                <a:solidFill>
                  <a:srgbClr val="000000"/>
                </a:solidFill>
                <a:effectLst/>
                <a:latin typeface="Times New Roman" panose="02020603050405020304" pitchFamily="18" charset="0"/>
                <a:ea typeface="Times New Roman" panose="02020603050405020304" pitchFamily="18" charset="0"/>
              </a:rPr>
              <a:t>. Predicting the nonlinear response and failure of composite laminates: Correlation with experimental results. </a:t>
            </a:r>
            <a:r>
              <a:rPr lang="en-US" sz="1800" i="1" dirty="0">
                <a:solidFill>
                  <a:srgbClr val="000000"/>
                </a:solidFill>
                <a:effectLst/>
                <a:latin typeface="Times New Roman" panose="02020603050405020304" pitchFamily="18" charset="0"/>
                <a:ea typeface="Times New Roman" panose="02020603050405020304" pitchFamily="18" charset="0"/>
              </a:rPr>
              <a:t>Composites Science and Technology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64</a:t>
            </a:r>
            <a:r>
              <a:rPr lang="en-US" sz="1800" dirty="0">
                <a:solidFill>
                  <a:srgbClr val="000000"/>
                </a:solidFill>
                <a:effectLst/>
                <a:latin typeface="Times New Roman" panose="02020603050405020304" pitchFamily="18" charset="0"/>
                <a:ea typeface="Times New Roman" panose="02020603050405020304" pitchFamily="18" charset="0"/>
              </a:rPr>
              <a:t>, 477-485 (2004).</a:t>
            </a:r>
          </a:p>
          <a:p>
            <a:pPr marL="285750" marR="0" indent="-285750">
              <a:spcBef>
                <a:spcPts val="1200"/>
              </a:spcBef>
              <a:spcAft>
                <a:spcPts val="120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285750" marR="0" indent="-285750">
              <a:spcBef>
                <a:spcPts val="1200"/>
              </a:spcBef>
              <a:spcAft>
                <a:spcPts val="120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“Collaborative Research Alliance (CRA) for Materials in Extreme Dynamic Environments (MEDE)”, funding opportunity title announced by the U.S. Army Research Laboratory, 2011, http://www.arl.army.mil/www/pages/532/FINAL_MEDE_PA.pdf</a:t>
            </a:r>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5</a:t>
            </a:fld>
            <a:endParaRPr lang="en-US" altLang="en-US"/>
          </a:p>
        </p:txBody>
      </p:sp>
    </p:spTree>
    <p:extLst>
      <p:ext uri="{BB962C8B-B14F-4D97-AF65-F5344CB8AC3E}">
        <p14:creationId xmlns:p14="http://schemas.microsoft.com/office/powerpoint/2010/main" val="2174945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85750" marR="0" indent="-285750">
              <a:spcBef>
                <a:spcPts val="600"/>
              </a:spcBef>
              <a:spcAft>
                <a:spcPts val="60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J. Robinette, J. Gardner, R. Jensen, S. McKnight. “Lap-shear strength versus elongation to failure of candidate composite armor adhesives,” ARL-TR-4862, June 2009.</a:t>
            </a:r>
          </a:p>
          <a:p>
            <a:pPr marL="285750" marR="0" indent="-285750">
              <a:spcBef>
                <a:spcPts val="600"/>
              </a:spcBef>
              <a:spcAft>
                <a:spcPts val="60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285750" marR="0" indent="-285750">
              <a:spcBef>
                <a:spcPts val="600"/>
              </a:spcBef>
              <a:spcAft>
                <a:spcPts val="60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R. Jensen, W. </a:t>
            </a:r>
            <a:r>
              <a:rPr lang="en-US" sz="1800" dirty="0" err="1">
                <a:effectLst/>
                <a:latin typeface="Times New Roman" panose="02020603050405020304" pitchFamily="18" charset="0"/>
                <a:ea typeface="Times New Roman" panose="02020603050405020304" pitchFamily="18" charset="0"/>
              </a:rPr>
              <a:t>Kosik</a:t>
            </a:r>
            <a:r>
              <a:rPr lang="en-US" sz="1800" dirty="0">
                <a:effectLst/>
                <a:latin typeface="Times New Roman" panose="02020603050405020304" pitchFamily="18" charset="0"/>
                <a:ea typeface="Times New Roman" panose="02020603050405020304" pitchFamily="18" charset="0"/>
              </a:rPr>
              <a:t> Chaney, J. Kaufman, B. </a:t>
            </a:r>
            <a:r>
              <a:rPr lang="en-US" sz="1800" dirty="0" err="1">
                <a:effectLst/>
                <a:latin typeface="Times New Roman" panose="02020603050405020304" pitchFamily="18" charset="0"/>
                <a:ea typeface="Times New Roman" panose="02020603050405020304" pitchFamily="18" charset="0"/>
              </a:rPr>
              <a:t>Henrie</a:t>
            </a:r>
            <a:r>
              <a:rPr lang="en-US" sz="1800" dirty="0">
                <a:effectLst/>
                <a:latin typeface="Times New Roman" panose="02020603050405020304" pitchFamily="18" charset="0"/>
                <a:ea typeface="Times New Roman" panose="02020603050405020304" pitchFamily="18" charset="0"/>
              </a:rPr>
              <a:t>. “Screening adhesively bonded single-lap-joint testing results using nonlinear calculation parameters,” ARL-RP-362, March 2012.</a:t>
            </a:r>
          </a:p>
          <a:p>
            <a:pPr marL="285750" marR="0" indent="-285750">
              <a:spcBef>
                <a:spcPts val="600"/>
              </a:spcBef>
              <a:spcAft>
                <a:spcPts val="60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285750" marR="0" indent="-285750">
              <a:spcBef>
                <a:spcPts val="600"/>
              </a:spcBef>
              <a:spcAft>
                <a:spcPts val="60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R. Jensen, D. </a:t>
            </a:r>
            <a:r>
              <a:rPr lang="en-US" sz="1800" dirty="0" err="1">
                <a:effectLst/>
                <a:latin typeface="Times New Roman" panose="02020603050405020304" pitchFamily="18" charset="0"/>
                <a:ea typeface="Times New Roman" panose="02020603050405020304" pitchFamily="18" charset="0"/>
              </a:rPr>
              <a:t>DeSchepper</a:t>
            </a:r>
            <a:r>
              <a:rPr lang="en-US" sz="1800" dirty="0">
                <a:effectLst/>
                <a:latin typeface="Times New Roman" panose="02020603050405020304" pitchFamily="18" charset="0"/>
                <a:ea typeface="Times New Roman" panose="02020603050405020304" pitchFamily="18" charset="0"/>
              </a:rPr>
              <a:t>, D. Flanagan. “Multivariate Analysis of High Through-Put Adhesively Bonded Single Lap Joints: Experimental and Workflow Protocols,” ARL-TR-7966, June 2016.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http://hdl.handle.net/11256/699</a:t>
            </a:r>
            <a:endParaRPr lang="en-US" sz="1800" dirty="0">
              <a:effectLst/>
              <a:latin typeface="Times New Roman" panose="02020603050405020304" pitchFamily="18" charset="0"/>
              <a:ea typeface="Times New Roman" panose="02020603050405020304" pitchFamily="18" charset="0"/>
            </a:endParaRPr>
          </a:p>
          <a:p>
            <a:pPr marL="285750" marR="0" indent="-285750">
              <a:spcBef>
                <a:spcPts val="600"/>
              </a:spcBef>
              <a:spcAft>
                <a:spcPts val="60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285750" marR="0" indent="-285750">
              <a:spcBef>
                <a:spcPts val="600"/>
              </a:spcBef>
              <a:spcAft>
                <a:spcPts val="600"/>
              </a:spcAft>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R. Jensen, D. </a:t>
            </a:r>
            <a:r>
              <a:rPr lang="en-US" sz="1800" dirty="0" err="1">
                <a:effectLst/>
                <a:latin typeface="Times New Roman" panose="02020603050405020304" pitchFamily="18" charset="0"/>
                <a:ea typeface="Times New Roman" panose="02020603050405020304" pitchFamily="18" charset="0"/>
              </a:rPr>
              <a:t>DeSchepper</a:t>
            </a:r>
            <a:r>
              <a:rPr lang="en-US" sz="1800" dirty="0">
                <a:effectLst/>
                <a:latin typeface="Times New Roman" panose="02020603050405020304" pitchFamily="18" charset="0"/>
                <a:ea typeface="Times New Roman" panose="02020603050405020304" pitchFamily="18" charset="0"/>
              </a:rPr>
              <a:t>, D. Flanagan “Multivariate analysis of high through-put adhesively bonded single lap joints”, </a:t>
            </a:r>
            <a:r>
              <a:rPr lang="en-US" sz="1800" i="1" dirty="0">
                <a:effectLst/>
                <a:latin typeface="Times New Roman" panose="02020603050405020304" pitchFamily="18" charset="0"/>
                <a:ea typeface="Times New Roman" panose="02020603050405020304" pitchFamily="18" charset="0"/>
              </a:rPr>
              <a:t>International Journal of Adhesion and Adhesives</a:t>
            </a:r>
            <a:r>
              <a:rPr lang="en-US" sz="1800" dirty="0">
                <a:effectLst/>
                <a:latin typeface="Times New Roman" panose="02020603050405020304" pitchFamily="18" charset="0"/>
                <a:ea typeface="Times New Roman" panose="02020603050405020304" pitchFamily="18" charset="0"/>
              </a:rPr>
              <a:t>, 89, 2019, 1-10</a:t>
            </a:r>
            <a:r>
              <a:rPr lang="en-US" sz="1800" baseline="0" dirty="0">
                <a:effectLst/>
                <a:latin typeface="Times New Roman" panose="02020603050405020304" pitchFamily="18"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0" marR="0">
              <a:spcBef>
                <a:spcPts val="600"/>
              </a:spcBef>
              <a:spcAft>
                <a:spcPts val="600"/>
              </a:spcAft>
            </a:pPr>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7</a:t>
            </a:fld>
            <a:endParaRPr lang="en-US" altLang="en-US"/>
          </a:p>
        </p:txBody>
      </p:sp>
    </p:spTree>
    <p:extLst>
      <p:ext uri="{BB962C8B-B14F-4D97-AF65-F5344CB8AC3E}">
        <p14:creationId xmlns:p14="http://schemas.microsoft.com/office/powerpoint/2010/main" val="284677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8</a:t>
            </a:fld>
            <a:endParaRPr lang="en-US" altLang="en-US"/>
          </a:p>
        </p:txBody>
      </p:sp>
    </p:spTree>
    <p:extLst>
      <p:ext uri="{BB962C8B-B14F-4D97-AF65-F5344CB8AC3E}">
        <p14:creationId xmlns:p14="http://schemas.microsoft.com/office/powerpoint/2010/main" val="1969070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baseline="0" dirty="0">
                <a:effectLst/>
                <a:latin typeface="Times New Roman" panose="02020603050405020304" pitchFamily="18" charset="0"/>
                <a:ea typeface="Times New Roman" panose="02020603050405020304" pitchFamily="18" charset="0"/>
              </a:rPr>
              <a:t>R. Jensen, D. </a:t>
            </a:r>
            <a:r>
              <a:rPr lang="en-US" sz="1200" baseline="0" dirty="0" err="1">
                <a:effectLst/>
                <a:latin typeface="Times New Roman" panose="02020603050405020304" pitchFamily="18" charset="0"/>
                <a:ea typeface="Times New Roman" panose="02020603050405020304" pitchFamily="18" charset="0"/>
              </a:rPr>
              <a:t>DeSchepper</a:t>
            </a:r>
            <a:r>
              <a:rPr lang="en-US" sz="1200" baseline="0" dirty="0">
                <a:effectLst/>
                <a:latin typeface="Times New Roman" panose="02020603050405020304" pitchFamily="18" charset="0"/>
                <a:ea typeface="Times New Roman" panose="02020603050405020304" pitchFamily="18" charset="0"/>
              </a:rPr>
              <a:t>, D. Flanagan, W. </a:t>
            </a:r>
            <a:r>
              <a:rPr lang="en-US" sz="1200" baseline="0" dirty="0" err="1">
                <a:effectLst/>
                <a:latin typeface="Times New Roman" panose="02020603050405020304" pitchFamily="18" charset="0"/>
                <a:ea typeface="Times New Roman" panose="02020603050405020304" pitchFamily="18" charset="0"/>
              </a:rPr>
              <a:t>Kosik</a:t>
            </a:r>
            <a:r>
              <a:rPr lang="en-US" sz="1200" baseline="0" dirty="0">
                <a:effectLst/>
                <a:latin typeface="Times New Roman" panose="02020603050405020304" pitchFamily="18" charset="0"/>
                <a:ea typeface="Times New Roman" panose="02020603050405020304" pitchFamily="18" charset="0"/>
              </a:rPr>
              <a:t>-Chaney, J. Robinette, G. Chaney, C. </a:t>
            </a:r>
            <a:r>
              <a:rPr lang="en-US" sz="1200" baseline="0" dirty="0" err="1">
                <a:effectLst/>
                <a:latin typeface="Times New Roman" panose="02020603050405020304" pitchFamily="18" charset="0"/>
                <a:ea typeface="Times New Roman" panose="02020603050405020304" pitchFamily="18" charset="0"/>
              </a:rPr>
              <a:t>Pergantis</a:t>
            </a:r>
            <a:r>
              <a:rPr lang="en-US" sz="1200" baseline="0" dirty="0">
                <a:effectLst/>
                <a:latin typeface="Times New Roman" panose="02020603050405020304" pitchFamily="18" charset="0"/>
                <a:ea typeface="Times New Roman" panose="02020603050405020304" pitchFamily="18" charset="0"/>
              </a:rPr>
              <a:t>. “Adhesives: test method, groups assignment, and categorization guide for high-loading rate applications,” ARL-ADHES-QA-001.00 rev 1.0, ARL-SR-288, June 2014.</a:t>
            </a:r>
            <a:endParaRPr lang="en-US" sz="1200" dirty="0">
              <a:effectLst/>
              <a:latin typeface="Times New Roman" panose="02020603050405020304" pitchFamily="18" charset="0"/>
              <a:ea typeface="Times New Roman" panose="02020603050405020304" pitchFamily="18" charset="0"/>
            </a:endParaRPr>
          </a:p>
          <a:p>
            <a:pPr marL="285750" marR="0" indent="-285750">
              <a:spcBef>
                <a:spcPts val="600"/>
              </a:spcBef>
              <a:spcAft>
                <a:spcPts val="600"/>
              </a:spcAft>
              <a:buFont typeface="Arial" panose="020B0604020202020204" pitchFamily="34" charset="0"/>
              <a:buChar char="•"/>
            </a:pPr>
            <a:endParaRPr lang="en-US" sz="1200" u="sng" dirty="0">
              <a:solidFill>
                <a:srgbClr val="0000FF"/>
              </a:solidFill>
              <a:effectLst/>
              <a:latin typeface="Times New Roman" panose="02020603050405020304" pitchFamily="18" charset="0"/>
              <a:ea typeface="Times New Roman" panose="02020603050405020304" pitchFamily="18" charset="0"/>
            </a:endParaRP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R. Jensen, D. </a:t>
            </a:r>
            <a:r>
              <a:rPr lang="en-US" sz="1200" dirty="0" err="1">
                <a:effectLst/>
                <a:latin typeface="Times New Roman" panose="02020603050405020304" pitchFamily="18" charset="0"/>
                <a:ea typeface="Times New Roman" panose="02020603050405020304" pitchFamily="18" charset="0"/>
              </a:rPr>
              <a:t>DeSchepper</a:t>
            </a:r>
            <a:r>
              <a:rPr lang="en-US" sz="1200" dirty="0">
                <a:effectLst/>
                <a:latin typeface="Times New Roman" panose="02020603050405020304" pitchFamily="18" charset="0"/>
                <a:ea typeface="Times New Roman" panose="02020603050405020304" pitchFamily="18" charset="0"/>
              </a:rPr>
              <a:t>, D. Flanagan, G. Chaney, C. </a:t>
            </a:r>
            <a:r>
              <a:rPr lang="en-US" sz="1200" dirty="0" err="1">
                <a:effectLst/>
                <a:latin typeface="Times New Roman" panose="02020603050405020304" pitchFamily="18" charset="0"/>
                <a:ea typeface="Times New Roman" panose="02020603050405020304" pitchFamily="18" charset="0"/>
              </a:rPr>
              <a:t>Pergantis</a:t>
            </a:r>
            <a:r>
              <a:rPr lang="en-US" sz="1200" dirty="0">
                <a:effectLst/>
                <a:latin typeface="Times New Roman" panose="02020603050405020304" pitchFamily="18" charset="0"/>
                <a:ea typeface="Times New Roman" panose="02020603050405020304" pitchFamily="18" charset="0"/>
              </a:rPr>
              <a:t>. “Adhesives: Test Method, Group Assignment, and Categorization Guide for High-Loading-Rate Applications – Preparation and Testing of Single Lap Joints,” ARL-ADHES-QA-001.01 Rev 2.2, ARL SR-0356, April 2016.</a:t>
            </a: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endParaRPr lang="en-US" sz="1200" dirty="0">
              <a:effectLst/>
              <a:latin typeface="Times New Roman" panose="02020603050405020304" pitchFamily="18" charset="0"/>
              <a:ea typeface="Times New Roman" panose="02020603050405020304" pitchFamily="18" charset="0"/>
            </a:endParaRP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Strategic Environmental Research and Development Program, “Understanding Corrosion Protection Requirements for Adhesive Bond Primers”, SERDP-WP-2144, September 2016.</a:t>
            </a: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endParaRPr lang="en-US" sz="1200" dirty="0">
              <a:effectLst/>
              <a:latin typeface="Times New Roman" panose="02020603050405020304" pitchFamily="18" charset="0"/>
              <a:ea typeface="Times New Roman" panose="02020603050405020304" pitchFamily="18" charset="0"/>
            </a:endParaRP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R. Jensen, D. Flanagan, D. </a:t>
            </a:r>
            <a:r>
              <a:rPr lang="en-US" sz="1200" dirty="0" err="1">
                <a:effectLst/>
                <a:latin typeface="Times New Roman" panose="02020603050405020304" pitchFamily="18" charset="0"/>
                <a:ea typeface="Times New Roman" panose="02020603050405020304" pitchFamily="18" charset="0"/>
              </a:rPr>
              <a:t>DeSchepper</a:t>
            </a:r>
            <a:r>
              <a:rPr lang="en-US" sz="1200" dirty="0">
                <a:effectLst/>
                <a:latin typeface="Times New Roman" panose="02020603050405020304" pitchFamily="18" charset="0"/>
                <a:ea typeface="Times New Roman" panose="02020603050405020304" pitchFamily="18" charset="0"/>
              </a:rPr>
              <a:t>, C. </a:t>
            </a:r>
            <a:r>
              <a:rPr lang="en-US" sz="1200" dirty="0" err="1">
                <a:effectLst/>
                <a:latin typeface="Times New Roman" panose="02020603050405020304" pitchFamily="18" charset="0"/>
                <a:ea typeface="Times New Roman" panose="02020603050405020304" pitchFamily="18" charset="0"/>
              </a:rPr>
              <a:t>Pergantis</a:t>
            </a:r>
            <a:r>
              <a:rPr lang="en-US" sz="1200" dirty="0">
                <a:effectLst/>
                <a:latin typeface="Times New Roman" panose="02020603050405020304" pitchFamily="18" charset="0"/>
                <a:ea typeface="Times New Roman" panose="02020603050405020304" pitchFamily="18" charset="0"/>
              </a:rPr>
              <a:t>. “Adhesives: Test Method, Group Assignment, and Categorization Guide for High-Loading-Rate Applications – History and Rationale,” ARL-ADHES-QA-001.01 Rev 2.2, ARL SR-0371, April 2017.</a:t>
            </a: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endParaRPr lang="en-US" sz="1200" dirty="0">
              <a:effectLst/>
              <a:latin typeface="Times New Roman" panose="02020603050405020304" pitchFamily="18" charset="0"/>
              <a:ea typeface="Times New Roman" panose="02020603050405020304" pitchFamily="18" charset="0"/>
            </a:endParaRP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R. Jensen, D. Flanagan, D. </a:t>
            </a:r>
            <a:r>
              <a:rPr lang="en-US" sz="1200" dirty="0" err="1">
                <a:effectLst/>
                <a:latin typeface="Times New Roman" panose="02020603050405020304" pitchFamily="18" charset="0"/>
                <a:ea typeface="Times New Roman" panose="02020603050405020304" pitchFamily="18" charset="0"/>
              </a:rPr>
              <a:t>DeSchepper</a:t>
            </a:r>
            <a:r>
              <a:rPr lang="en-US" sz="1200" dirty="0">
                <a:effectLst/>
                <a:latin typeface="Times New Roman" panose="02020603050405020304" pitchFamily="18" charset="0"/>
                <a:ea typeface="Times New Roman" panose="02020603050405020304" pitchFamily="18" charset="0"/>
              </a:rPr>
              <a:t>, M. Silton. “Single-Lap-Joint Screening of </a:t>
            </a:r>
            <a:r>
              <a:rPr lang="en-US" sz="1200" dirty="0" err="1">
                <a:effectLst/>
                <a:latin typeface="Times New Roman" panose="02020603050405020304" pitchFamily="18" charset="0"/>
                <a:ea typeface="Times New Roman" panose="02020603050405020304" pitchFamily="18" charset="0"/>
              </a:rPr>
              <a:t>Hysol</a:t>
            </a:r>
            <a:r>
              <a:rPr lang="en-US" sz="1200" dirty="0">
                <a:effectLst/>
                <a:latin typeface="Times New Roman" panose="02020603050405020304" pitchFamily="18" charset="0"/>
                <a:ea typeface="Times New Roman" panose="02020603050405020304" pitchFamily="18" charset="0"/>
              </a:rPr>
              <a:t> EA 9309NA Epoxy Adhesive,” ARL-TR-8011, May 2017. </a:t>
            </a:r>
            <a:r>
              <a:rPr lang="en-US" sz="1200" u="sng" dirty="0">
                <a:solidFill>
                  <a:srgbClr val="0000FF"/>
                </a:solidFill>
                <a:effectLst/>
                <a:latin typeface="Times New Roman" panose="02020603050405020304" pitchFamily="18" charset="0"/>
                <a:ea typeface="Times New Roman" panose="02020603050405020304" pitchFamily="18" charset="0"/>
                <a:hlinkClick r:id="rId3"/>
              </a:rPr>
              <a:t>http://hdl.handle.net/11256/939</a:t>
            </a:r>
            <a:endParaRPr lang="en-US" sz="1200" u="sng" dirty="0">
              <a:solidFill>
                <a:srgbClr val="0000FF"/>
              </a:solidFill>
              <a:effectLst/>
              <a:latin typeface="Times New Roman" panose="02020603050405020304" pitchFamily="18" charset="0"/>
              <a:ea typeface="Times New Roman" panose="02020603050405020304" pitchFamily="18" charset="0"/>
            </a:endParaRP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endParaRPr lang="en-US" sz="1200" u="sng" dirty="0">
              <a:solidFill>
                <a:srgbClr val="0000FF"/>
              </a:solidFill>
              <a:effectLst/>
              <a:latin typeface="Times New Roman" panose="02020603050405020304" pitchFamily="18" charset="0"/>
              <a:ea typeface="Times New Roman" panose="02020603050405020304" pitchFamily="18" charset="0"/>
            </a:endParaRP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800" baseline="30000" dirty="0">
                <a:effectLst/>
                <a:latin typeface="Times New Roman" panose="02020603050405020304" pitchFamily="18" charset="0"/>
                <a:ea typeface="Times New Roman" panose="02020603050405020304" pitchFamily="18" charset="0"/>
              </a:rPr>
              <a:t> </a:t>
            </a:r>
            <a:r>
              <a:rPr lang="en-US" sz="1800" baseline="0" dirty="0">
                <a:effectLst/>
                <a:latin typeface="Times New Roman" panose="02020603050405020304" pitchFamily="18" charset="0"/>
                <a:ea typeface="Times New Roman" panose="02020603050405020304" pitchFamily="18" charset="0"/>
              </a:rPr>
              <a:t>MIL-STD-3059 (MR). Acceptance criteria for adhesives for high-loading rate applications, Department of Defense Test Method Standard, 22 November 2018. </a:t>
            </a:r>
            <a:endParaRPr lang="en-US" sz="1200" u="none" baseline="0" dirty="0">
              <a:solidFill>
                <a:srgbClr val="0000FF"/>
              </a:solidFill>
              <a:effectLst/>
              <a:latin typeface="Times New Roman" panose="02020603050405020304" pitchFamily="18" charset="0"/>
              <a:ea typeface="Times New Roman" panose="02020603050405020304" pitchFamily="18" charset="0"/>
            </a:endParaRP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endParaRPr lang="en-US" sz="1200" u="none" dirty="0">
              <a:solidFill>
                <a:srgbClr val="0000FF"/>
              </a:solidFill>
              <a:effectLst/>
              <a:latin typeface="Times New Roman" panose="02020603050405020304" pitchFamily="18" charset="0"/>
              <a:ea typeface="Times New Roman" panose="02020603050405020304" pitchFamily="18" charset="0"/>
            </a:endParaRP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u="none" dirty="0">
                <a:solidFill>
                  <a:srgbClr val="0000FF"/>
                </a:solidFill>
                <a:effectLst/>
                <a:latin typeface="Times New Roman" panose="02020603050405020304" pitchFamily="18" charset="0"/>
                <a:ea typeface="Times New Roman" panose="02020603050405020304" pitchFamily="18" charset="0"/>
              </a:rPr>
              <a:t>MIL-PRF-32662, Performance Specification, “Adhesive, High-Loading Rate, for Structural and Armor Applications”, 13 August 2020.</a:t>
            </a: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endParaRPr lang="en-US" sz="1200" u="none" dirty="0">
              <a:solidFill>
                <a:srgbClr val="0000FF"/>
              </a:solidFill>
              <a:effectLst/>
              <a:latin typeface="Times New Roman" panose="02020603050405020304" pitchFamily="18" charset="0"/>
              <a:ea typeface="Times New Roman" panose="02020603050405020304" pitchFamily="18" charset="0"/>
            </a:endParaRP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u="none" dirty="0">
                <a:solidFill>
                  <a:srgbClr val="0000FF"/>
                </a:solidFill>
                <a:effectLst/>
                <a:latin typeface="Times New Roman" panose="02020603050405020304" pitchFamily="18" charset="0"/>
                <a:ea typeface="Times New Roman" panose="02020603050405020304" pitchFamily="18" charset="0"/>
              </a:rPr>
              <a:t>B. </a:t>
            </a:r>
            <a:r>
              <a:rPr lang="en-US" sz="1200" u="none" dirty="0" err="1">
                <a:solidFill>
                  <a:srgbClr val="0000FF"/>
                </a:solidFill>
                <a:effectLst/>
                <a:latin typeface="Times New Roman" panose="02020603050405020304" pitchFamily="18" charset="0"/>
                <a:ea typeface="Times New Roman" panose="02020603050405020304" pitchFamily="18" charset="0"/>
              </a:rPr>
              <a:t>Rindespacher</a:t>
            </a:r>
            <a:r>
              <a:rPr lang="en-US" sz="1200" u="none" dirty="0">
                <a:solidFill>
                  <a:srgbClr val="0000FF"/>
                </a:solidFill>
                <a:effectLst/>
                <a:latin typeface="Times New Roman" panose="02020603050405020304" pitchFamily="18" charset="0"/>
                <a:ea typeface="Times New Roman" panose="02020603050405020304" pitchFamily="18" charset="0"/>
              </a:rPr>
              <a:t>, B. Placzankis, W. Lum, R. Jensen. “</a:t>
            </a:r>
            <a:r>
              <a:rPr lang="en-US" dirty="0"/>
              <a:t>MIL-PRF-32662: Adhesive, High-Loading Rate, for Structural and Armor Applications— Frequently Asked Questions”, ARL-TN-1035, September 2020.</a:t>
            </a:r>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11</a:t>
            </a:fld>
            <a:endParaRPr lang="en-US" altLang="en-US"/>
          </a:p>
        </p:txBody>
      </p:sp>
    </p:spTree>
    <p:extLst>
      <p:ext uri="{BB962C8B-B14F-4D97-AF65-F5344CB8AC3E}">
        <p14:creationId xmlns:p14="http://schemas.microsoft.com/office/powerpoint/2010/main" val="4181801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lang="en-US" sz="1200" baseline="0" dirty="0">
                <a:effectLst/>
                <a:latin typeface="Times New Roman" panose="02020603050405020304" pitchFamily="18" charset="0"/>
                <a:ea typeface="Times New Roman" panose="02020603050405020304" pitchFamily="18" charset="0"/>
              </a:rPr>
              <a:t>PPG Development of PR-2930: Research was sponsored by the Army Research Laboratory and was accomplished under Cooperative Agreement Number W911NF-13-2-0046 to Drexel University and Sub-agreement to PPG Industries, Inc. The views and conclusions contained in this document are those of the authors and should not be interpreted as representing the official policies, either expressed or implied, of the Army Research Laboratory or the U.S. Government. The U.S. Government is authorized to reproduce and distribute reprints for Government purposes notwithstanding and copyright notification herein.</a:t>
            </a:r>
            <a:endParaRPr lang="en-US" dirty="0"/>
          </a:p>
        </p:txBody>
      </p:sp>
      <p:sp>
        <p:nvSpPr>
          <p:cNvPr id="4" name="Slide Number Placeholder 3"/>
          <p:cNvSpPr>
            <a:spLocks noGrp="1"/>
          </p:cNvSpPr>
          <p:nvPr>
            <p:ph type="sldNum" sz="quarter" idx="5"/>
          </p:nvPr>
        </p:nvSpPr>
        <p:spPr/>
        <p:txBody>
          <a:bodyPr/>
          <a:lstStyle/>
          <a:p>
            <a:fld id="{9C2944A4-BE83-F140-9F51-6CC3B6D54F49}" type="slidenum">
              <a:rPr lang="en-US" altLang="en-US" smtClean="0"/>
              <a:pPr/>
              <a:t>12</a:t>
            </a:fld>
            <a:endParaRPr lang="en-US" altLang="en-US"/>
          </a:p>
        </p:txBody>
      </p:sp>
    </p:spTree>
    <p:extLst>
      <p:ext uri="{BB962C8B-B14F-4D97-AF65-F5344CB8AC3E}">
        <p14:creationId xmlns:p14="http://schemas.microsoft.com/office/powerpoint/2010/main" val="4180091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White Cover Slide">
    <p:bg>
      <p:bgRef idx="1001">
        <a:schemeClr val="bg1"/>
      </p:bgRef>
    </p:bg>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stretch>
            <a:fillRect/>
          </a:stretch>
        </p:blipFill>
        <p:spPr>
          <a:xfrm>
            <a:off x="0" y="3048"/>
            <a:ext cx="9144000" cy="6851904"/>
          </a:xfrm>
          <a:prstGeom prst="rect">
            <a:avLst/>
          </a:prstGeom>
        </p:spPr>
      </p:pic>
      <p:sp>
        <p:nvSpPr>
          <p:cNvPr id="35" name="Rectangle 34"/>
          <p:cNvSpPr/>
          <p:nvPr userDrawn="1"/>
        </p:nvSpPr>
        <p:spPr>
          <a:xfrm>
            <a:off x="306338" y="2440244"/>
            <a:ext cx="7740000" cy="1569660"/>
          </a:xfrm>
          <a:prstGeom prst="rect">
            <a:avLst/>
          </a:prstGeom>
        </p:spPr>
        <p:txBody>
          <a:bodyPr wrap="square">
            <a:spAutoFit/>
          </a:bodyPr>
          <a:lstStyle/>
          <a:p>
            <a:pPr lvl="0">
              <a:lnSpc>
                <a:spcPct val="100000"/>
              </a:lnSpc>
              <a:spcBef>
                <a:spcPts val="0"/>
              </a:spcBef>
              <a:defRPr/>
            </a:pPr>
            <a:r>
              <a:rPr lang="en-US" sz="3200" dirty="0">
                <a:solidFill>
                  <a:schemeClr val="tx1"/>
                </a:solidFill>
              </a:rPr>
              <a:t>U.S. ARMY COMBAT</a:t>
            </a:r>
            <a:r>
              <a:rPr lang="en-US" sz="3200" baseline="0" dirty="0">
                <a:solidFill>
                  <a:schemeClr val="tx1"/>
                </a:solidFill>
              </a:rPr>
              <a:t> CAPABILITIES DEVELOPMENT COMMAND</a:t>
            </a:r>
          </a:p>
          <a:p>
            <a:pPr lvl="0">
              <a:lnSpc>
                <a:spcPct val="100000"/>
              </a:lnSpc>
              <a:spcBef>
                <a:spcPts val="0"/>
              </a:spcBef>
              <a:defRPr/>
            </a:pPr>
            <a:r>
              <a:rPr lang="en-US" sz="3200" baseline="0" dirty="0">
                <a:solidFill>
                  <a:schemeClr val="tx1"/>
                </a:solidFill>
              </a:rPr>
              <a:t>ARMY RESEARCH LABORATORY</a:t>
            </a:r>
            <a:endParaRPr lang="en-US" sz="3200" dirty="0">
              <a:solidFill>
                <a:schemeClr val="tx1"/>
              </a:solidFill>
            </a:endParaRPr>
          </a:p>
        </p:txBody>
      </p:sp>
      <p:sp>
        <p:nvSpPr>
          <p:cNvPr id="36" name="Text Placeholder 7"/>
          <p:cNvSpPr>
            <a:spLocks noGrp="1"/>
          </p:cNvSpPr>
          <p:nvPr>
            <p:ph type="body" sz="quarter" idx="12" hasCustomPrompt="1"/>
          </p:nvPr>
        </p:nvSpPr>
        <p:spPr>
          <a:xfrm>
            <a:off x="306338" y="4379765"/>
            <a:ext cx="7740000" cy="450784"/>
          </a:xfrm>
          <a:prstGeom prst="rect">
            <a:avLst/>
          </a:prstGeom>
          <a:noFill/>
          <a:ln w="9525">
            <a:noFill/>
            <a:miter lim="800000"/>
            <a:headEnd/>
            <a:tailEnd/>
          </a:ln>
        </p:spPr>
        <p:txBody>
          <a:bodyPr anchor="t"/>
          <a:lstStyle>
            <a:lvl1pPr>
              <a:lnSpc>
                <a:spcPts val="2000"/>
              </a:lnSpc>
              <a:defRPr lang="en-US" sz="20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SUBTITLE GOES HERE</a:t>
            </a:r>
          </a:p>
        </p:txBody>
      </p:sp>
      <p:sp>
        <p:nvSpPr>
          <p:cNvPr id="2" name="Rectangle 1"/>
          <p:cNvSpPr/>
          <p:nvPr userDrawn="1"/>
        </p:nvSpPr>
        <p:spPr>
          <a:xfrm>
            <a:off x="5689874" y="5089748"/>
            <a:ext cx="3190612" cy="148208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p:cNvSpPr>
            <a:spLocks noGrp="1"/>
          </p:cNvSpPr>
          <p:nvPr>
            <p:ph type="body" sz="quarter" idx="13" hasCustomPrompt="1"/>
          </p:nvPr>
        </p:nvSpPr>
        <p:spPr>
          <a:xfrm>
            <a:off x="306338" y="5376077"/>
            <a:ext cx="4303762" cy="355893"/>
          </a:xfrm>
          <a:prstGeom prst="rect">
            <a:avLst/>
          </a:prstGeom>
          <a:noFill/>
          <a:ln w="9525">
            <a:noFill/>
            <a:miter lim="800000"/>
            <a:headEnd/>
            <a:tailEnd/>
          </a:ln>
        </p:spPr>
        <p:txBody>
          <a:bodyPr anchor="ctr"/>
          <a:lstStyle>
            <a:lvl1pPr>
              <a:lnSpc>
                <a:spcPts val="2000"/>
              </a:lnSpc>
              <a:defRPr lang="en-US" sz="12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Name of Presenter</a:t>
            </a:r>
          </a:p>
        </p:txBody>
      </p:sp>
      <p:sp>
        <p:nvSpPr>
          <p:cNvPr id="14" name="Text Placeholder 7"/>
          <p:cNvSpPr>
            <a:spLocks noGrp="1"/>
          </p:cNvSpPr>
          <p:nvPr>
            <p:ph type="body" sz="quarter" idx="14" hasCustomPrompt="1"/>
          </p:nvPr>
        </p:nvSpPr>
        <p:spPr>
          <a:xfrm>
            <a:off x="306338" y="5671676"/>
            <a:ext cx="4303762" cy="355893"/>
          </a:xfrm>
          <a:prstGeom prst="rect">
            <a:avLst/>
          </a:prstGeom>
          <a:noFill/>
          <a:ln w="9525">
            <a:noFill/>
            <a:miter lim="800000"/>
            <a:headEnd/>
            <a:tailEnd/>
          </a:ln>
        </p:spPr>
        <p:txBody>
          <a:bodyPr anchor="ctr"/>
          <a:lstStyle>
            <a:lvl1pPr>
              <a:lnSpc>
                <a:spcPts val="2000"/>
              </a:lnSpc>
              <a:defRPr lang="en-US" sz="12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Rank/Title of Presenter</a:t>
            </a:r>
          </a:p>
        </p:txBody>
      </p:sp>
      <p:sp>
        <p:nvSpPr>
          <p:cNvPr id="15" name="Text Placeholder 7"/>
          <p:cNvSpPr>
            <a:spLocks noGrp="1"/>
          </p:cNvSpPr>
          <p:nvPr>
            <p:ph type="body" sz="quarter" idx="15" hasCustomPrompt="1"/>
          </p:nvPr>
        </p:nvSpPr>
        <p:spPr>
          <a:xfrm>
            <a:off x="306338" y="5967274"/>
            <a:ext cx="4303762" cy="355893"/>
          </a:xfrm>
          <a:prstGeom prst="rect">
            <a:avLst/>
          </a:prstGeom>
          <a:noFill/>
          <a:ln w="9525">
            <a:noFill/>
            <a:miter lim="800000"/>
            <a:headEnd/>
            <a:tailEnd/>
          </a:ln>
        </p:spPr>
        <p:txBody>
          <a:bodyPr anchor="ctr"/>
          <a:lstStyle>
            <a:lvl1pPr>
              <a:lnSpc>
                <a:spcPts val="2000"/>
              </a:lnSpc>
              <a:defRPr lang="en-US" sz="12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Organization of Presenter</a:t>
            </a:r>
          </a:p>
        </p:txBody>
      </p:sp>
      <p:sp>
        <p:nvSpPr>
          <p:cNvPr id="17" name="Text Placeholder 7"/>
          <p:cNvSpPr>
            <a:spLocks noGrp="1"/>
          </p:cNvSpPr>
          <p:nvPr>
            <p:ph type="body" sz="quarter" idx="17" hasCustomPrompt="1"/>
          </p:nvPr>
        </p:nvSpPr>
        <p:spPr>
          <a:xfrm>
            <a:off x="306338" y="6487064"/>
            <a:ext cx="2014168" cy="366939"/>
          </a:xfrm>
          <a:prstGeom prst="rect">
            <a:avLst/>
          </a:prstGeom>
          <a:noFill/>
          <a:ln w="9525">
            <a:noFill/>
            <a:miter lim="800000"/>
            <a:headEnd/>
            <a:tailEnd/>
          </a:ln>
        </p:spPr>
        <p:txBody>
          <a:bodyPr/>
          <a:lstStyle>
            <a:lvl1pPr algn="l" rtl="0" fontAlgn="base">
              <a:lnSpc>
                <a:spcPts val="2000"/>
              </a:lnSpc>
              <a:spcBef>
                <a:spcPct val="0"/>
              </a:spcBef>
              <a:spcAft>
                <a:spcPct val="0"/>
              </a:spcAft>
              <a:defRPr lang="en-US" sz="800" kern="1200" baseline="0" dirty="0" smtClean="0">
                <a:solidFill>
                  <a:schemeClr val="accent2"/>
                </a:solidFill>
                <a:latin typeface="Arial Bold" panose="020B0704020202020204" pitchFamily="34" charset="0"/>
                <a:ea typeface="ＭＳ Ｐゴシック" charset="-128"/>
                <a:cs typeface="Arial Bold" panose="020B0704020202020204"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DD MMM YYYY</a:t>
            </a:r>
          </a:p>
        </p:txBody>
      </p:sp>
      <p:sp>
        <p:nvSpPr>
          <p:cNvPr id="12" name="Rectangle 15"/>
          <p:cNvSpPr>
            <a:spLocks noChangeArrowheads="1"/>
          </p:cNvSpPr>
          <p:nvPr userDrawn="1"/>
        </p:nvSpPr>
        <p:spPr bwMode="auto">
          <a:xfrm>
            <a:off x="0" y="6638558"/>
            <a:ext cx="9153086" cy="219442"/>
          </a:xfrm>
          <a:prstGeom prst="rect">
            <a:avLst/>
          </a:prstGeom>
          <a:noFill/>
          <a:ln w="9525">
            <a:noFill/>
            <a:miter lim="800000"/>
            <a:headEnd/>
            <a:tailEnd/>
          </a:ln>
        </p:spPr>
        <p:txBody>
          <a:bodyPr wrap="square" anchor="b">
            <a:spAutoFit/>
          </a:bodyPr>
          <a:lstStyle/>
          <a:p>
            <a:pPr algn="ctr">
              <a:defRPr/>
            </a:pPr>
            <a:r>
              <a:rPr lang="en-US" sz="800" dirty="0">
                <a:solidFill>
                  <a:schemeClr val="accent2"/>
                </a:solidFill>
                <a:latin typeface="Arial Bold" panose="020B0704020202020204" pitchFamily="34" charset="0"/>
                <a:cs typeface="Arial Bold" panose="020B0704020202020204" pitchFamily="34" charset="0"/>
              </a:rPr>
              <a:t>PUBLIC RELEASE</a:t>
            </a:r>
          </a:p>
        </p:txBody>
      </p:sp>
      <p:sp>
        <p:nvSpPr>
          <p:cNvPr id="16" name="Rectangle 15"/>
          <p:cNvSpPr>
            <a:spLocks noChangeArrowheads="1"/>
          </p:cNvSpPr>
          <p:nvPr userDrawn="1"/>
        </p:nvSpPr>
        <p:spPr bwMode="auto">
          <a:xfrm>
            <a:off x="0" y="1407"/>
            <a:ext cx="9144000" cy="215444"/>
          </a:xfrm>
          <a:prstGeom prst="rect">
            <a:avLst/>
          </a:prstGeom>
          <a:noFill/>
          <a:ln w="9525">
            <a:noFill/>
            <a:miter lim="800000"/>
            <a:headEnd/>
            <a:tailEnd/>
          </a:ln>
        </p:spPr>
        <p:txBody>
          <a:bodyPr wrap="square" anchor="b">
            <a:spAutoFit/>
          </a:bodyPr>
          <a:lstStyle/>
          <a:p>
            <a:pPr algn="ctr">
              <a:defRPr/>
            </a:pPr>
            <a:r>
              <a:rPr lang="en-US" sz="800" dirty="0">
                <a:solidFill>
                  <a:schemeClr val="accent2"/>
                </a:solidFill>
                <a:latin typeface="Arial Bold" panose="020B0704020202020204" pitchFamily="34" charset="0"/>
                <a:cs typeface="Arial Bold" panose="020B0704020202020204" pitchFamily="34" charset="0"/>
              </a:rPr>
              <a:t>PUBLIC RELEASE</a:t>
            </a:r>
          </a:p>
        </p:txBody>
      </p:sp>
      <p:sp>
        <p:nvSpPr>
          <p:cNvPr id="24" name="Text Placeholder 7"/>
          <p:cNvSpPr>
            <a:spLocks noGrp="1"/>
          </p:cNvSpPr>
          <p:nvPr>
            <p:ph type="body" sz="quarter" idx="19" hasCustomPrompt="1"/>
          </p:nvPr>
        </p:nvSpPr>
        <p:spPr>
          <a:xfrm>
            <a:off x="6657066" y="5349130"/>
            <a:ext cx="2223420" cy="355893"/>
          </a:xfrm>
          <a:prstGeom prst="rect">
            <a:avLst/>
          </a:prstGeom>
          <a:noFill/>
          <a:ln w="9525">
            <a:noFill/>
            <a:miter lim="800000"/>
            <a:headEnd/>
            <a:tailEnd/>
          </a:ln>
        </p:spPr>
        <p:txBody>
          <a:bodyPr anchor="ctr"/>
          <a:lstStyle>
            <a:lvl1pPr>
              <a:lnSpc>
                <a:spcPts val="2000"/>
              </a:lnSpc>
              <a:defRPr lang="en-US" sz="12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Insert Text Here</a:t>
            </a:r>
          </a:p>
        </p:txBody>
      </p:sp>
      <p:sp>
        <p:nvSpPr>
          <p:cNvPr id="25" name="Text Placeholder 7"/>
          <p:cNvSpPr>
            <a:spLocks noGrp="1"/>
          </p:cNvSpPr>
          <p:nvPr>
            <p:ph type="body" sz="quarter" idx="20" hasCustomPrompt="1"/>
          </p:nvPr>
        </p:nvSpPr>
        <p:spPr>
          <a:xfrm>
            <a:off x="6657066" y="5644729"/>
            <a:ext cx="2223420" cy="355893"/>
          </a:xfrm>
          <a:prstGeom prst="rect">
            <a:avLst/>
          </a:prstGeom>
          <a:noFill/>
          <a:ln w="9525">
            <a:noFill/>
            <a:miter lim="800000"/>
            <a:headEnd/>
            <a:tailEnd/>
          </a:ln>
        </p:spPr>
        <p:txBody>
          <a:bodyPr anchor="ctr"/>
          <a:lstStyle>
            <a:lvl1pPr>
              <a:lnSpc>
                <a:spcPts val="2000"/>
              </a:lnSpc>
              <a:defRPr lang="en-US" sz="12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Insert Text Here</a:t>
            </a:r>
          </a:p>
        </p:txBody>
      </p:sp>
      <p:sp>
        <p:nvSpPr>
          <p:cNvPr id="27" name="Text Placeholder 7"/>
          <p:cNvSpPr>
            <a:spLocks noGrp="1"/>
          </p:cNvSpPr>
          <p:nvPr>
            <p:ph type="body" sz="quarter" idx="22" hasCustomPrompt="1"/>
          </p:nvPr>
        </p:nvSpPr>
        <p:spPr>
          <a:xfrm>
            <a:off x="8024936" y="5942676"/>
            <a:ext cx="855550" cy="355893"/>
          </a:xfrm>
          <a:prstGeom prst="rect">
            <a:avLst/>
          </a:prstGeom>
          <a:noFill/>
          <a:ln w="9525">
            <a:noFill/>
            <a:miter lim="800000"/>
            <a:headEnd/>
            <a:tailEnd/>
          </a:ln>
        </p:spPr>
        <p:txBody>
          <a:bodyPr anchor="ctr"/>
          <a:lstStyle>
            <a:lvl1pPr>
              <a:lnSpc>
                <a:spcPts val="2000"/>
              </a:lnSpc>
              <a:defRPr lang="en-US" sz="12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N/A</a:t>
            </a:r>
          </a:p>
        </p:txBody>
      </p:sp>
      <p:sp>
        <p:nvSpPr>
          <p:cNvPr id="28" name="Text Placeholder 7"/>
          <p:cNvSpPr>
            <a:spLocks noGrp="1"/>
          </p:cNvSpPr>
          <p:nvPr>
            <p:ph type="body" sz="quarter" idx="23" hasCustomPrompt="1"/>
          </p:nvPr>
        </p:nvSpPr>
        <p:spPr>
          <a:xfrm>
            <a:off x="6068477" y="6238274"/>
            <a:ext cx="2812009" cy="355893"/>
          </a:xfrm>
          <a:prstGeom prst="rect">
            <a:avLst/>
          </a:prstGeom>
          <a:noFill/>
          <a:ln w="9525">
            <a:noFill/>
            <a:miter lim="800000"/>
            <a:headEnd/>
            <a:tailEnd/>
          </a:ln>
        </p:spPr>
        <p:txBody>
          <a:bodyPr anchor="ctr"/>
          <a:lstStyle>
            <a:lvl1pPr>
              <a:lnSpc>
                <a:spcPts val="2000"/>
              </a:lnSpc>
              <a:defRPr lang="en-US" sz="12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Insert Name Here, Phone Number </a:t>
            </a:r>
          </a:p>
        </p:txBody>
      </p:sp>
      <p:sp>
        <p:nvSpPr>
          <p:cNvPr id="5" name="TextBox 4"/>
          <p:cNvSpPr txBox="1"/>
          <p:nvPr userDrawn="1"/>
        </p:nvSpPr>
        <p:spPr>
          <a:xfrm>
            <a:off x="5662697" y="5398599"/>
            <a:ext cx="1134343" cy="276999"/>
          </a:xfrm>
          <a:prstGeom prst="rect">
            <a:avLst/>
          </a:prstGeom>
          <a:noFill/>
        </p:spPr>
        <p:txBody>
          <a:bodyPr wrap="square" rtlCol="0">
            <a:spAutoFit/>
          </a:bodyPr>
          <a:lstStyle/>
          <a:p>
            <a:r>
              <a:rPr lang="en-US" sz="1200" dirty="0"/>
              <a:t>Controlled by:</a:t>
            </a:r>
          </a:p>
        </p:txBody>
      </p:sp>
      <p:sp>
        <p:nvSpPr>
          <p:cNvPr id="29" name="TextBox 28"/>
          <p:cNvSpPr txBox="1"/>
          <p:nvPr userDrawn="1"/>
        </p:nvSpPr>
        <p:spPr>
          <a:xfrm>
            <a:off x="5662697" y="5691634"/>
            <a:ext cx="1156339" cy="276999"/>
          </a:xfrm>
          <a:prstGeom prst="rect">
            <a:avLst/>
          </a:prstGeom>
          <a:noFill/>
        </p:spPr>
        <p:txBody>
          <a:bodyPr wrap="square" rtlCol="0">
            <a:spAutoFit/>
          </a:bodyPr>
          <a:lstStyle/>
          <a:p>
            <a:r>
              <a:rPr lang="en-US" sz="1200" dirty="0"/>
              <a:t>CUI Category:</a:t>
            </a:r>
          </a:p>
        </p:txBody>
      </p:sp>
      <p:sp>
        <p:nvSpPr>
          <p:cNvPr id="30" name="TextBox 29"/>
          <p:cNvSpPr txBox="1"/>
          <p:nvPr userDrawn="1"/>
        </p:nvSpPr>
        <p:spPr>
          <a:xfrm>
            <a:off x="5662698" y="5992429"/>
            <a:ext cx="2535791" cy="276999"/>
          </a:xfrm>
          <a:prstGeom prst="rect">
            <a:avLst/>
          </a:prstGeom>
          <a:noFill/>
        </p:spPr>
        <p:txBody>
          <a:bodyPr wrap="square" rtlCol="0">
            <a:spAutoFit/>
          </a:bodyPr>
          <a:lstStyle/>
          <a:p>
            <a:pPr marL="0" indent="0">
              <a:defRPr/>
            </a:pPr>
            <a:r>
              <a:rPr lang="en-US" sz="1200" b="0" dirty="0"/>
              <a:t>Distribution/Dissemination Control:</a:t>
            </a:r>
          </a:p>
        </p:txBody>
      </p:sp>
      <p:sp>
        <p:nvSpPr>
          <p:cNvPr id="31" name="TextBox 30"/>
          <p:cNvSpPr txBox="1"/>
          <p:nvPr userDrawn="1"/>
        </p:nvSpPr>
        <p:spPr>
          <a:xfrm>
            <a:off x="5662697" y="6285491"/>
            <a:ext cx="562451" cy="276999"/>
          </a:xfrm>
          <a:prstGeom prst="rect">
            <a:avLst/>
          </a:prstGeom>
          <a:noFill/>
        </p:spPr>
        <p:txBody>
          <a:bodyPr wrap="square" rtlCol="0">
            <a:spAutoFit/>
          </a:bodyPr>
          <a:lstStyle/>
          <a:p>
            <a:r>
              <a:rPr lang="en-US" sz="1200" dirty="0"/>
              <a:t>POC:</a:t>
            </a:r>
          </a:p>
        </p:txBody>
      </p:sp>
      <p:sp>
        <p:nvSpPr>
          <p:cNvPr id="32" name="Text Placeholder 7"/>
          <p:cNvSpPr>
            <a:spLocks noGrp="1"/>
          </p:cNvSpPr>
          <p:nvPr>
            <p:ph type="body" sz="quarter" idx="24" hasCustomPrompt="1"/>
          </p:nvPr>
        </p:nvSpPr>
        <p:spPr>
          <a:xfrm>
            <a:off x="6657066" y="5060192"/>
            <a:ext cx="2223420" cy="355893"/>
          </a:xfrm>
          <a:prstGeom prst="rect">
            <a:avLst/>
          </a:prstGeom>
          <a:noFill/>
          <a:ln w="9525">
            <a:noFill/>
            <a:miter lim="800000"/>
            <a:headEnd/>
            <a:tailEnd/>
          </a:ln>
        </p:spPr>
        <p:txBody>
          <a:bodyPr anchor="ctr"/>
          <a:lstStyle>
            <a:lvl1pPr>
              <a:lnSpc>
                <a:spcPts val="2000"/>
              </a:lnSpc>
              <a:defRPr lang="en-US" sz="1200" b="0" kern="1200"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marL="0" indent="0">
              <a:defRPr/>
            </a:pPr>
            <a:r>
              <a:rPr lang="en-US" b="0" dirty="0"/>
              <a:t>Insert Text Here</a:t>
            </a:r>
          </a:p>
        </p:txBody>
      </p:sp>
      <p:sp>
        <p:nvSpPr>
          <p:cNvPr id="33" name="TextBox 32"/>
          <p:cNvSpPr txBox="1"/>
          <p:nvPr userDrawn="1"/>
        </p:nvSpPr>
        <p:spPr>
          <a:xfrm>
            <a:off x="5662697" y="5109661"/>
            <a:ext cx="1134343" cy="276999"/>
          </a:xfrm>
          <a:prstGeom prst="rect">
            <a:avLst/>
          </a:prstGeom>
          <a:noFill/>
        </p:spPr>
        <p:txBody>
          <a:bodyPr wrap="square" rtlCol="0">
            <a:spAutoFit/>
          </a:bodyPr>
          <a:lstStyle/>
          <a:p>
            <a:r>
              <a:rPr lang="en-US" sz="1200" dirty="0"/>
              <a:t>Controlled by:</a:t>
            </a:r>
          </a:p>
        </p:txBody>
      </p:sp>
    </p:spTree>
    <p:extLst>
      <p:ext uri="{BB962C8B-B14F-4D97-AF65-F5344CB8AC3E}">
        <p14:creationId xmlns:p14="http://schemas.microsoft.com/office/powerpoint/2010/main" val="24249044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bwMode="auto">
          <a:xfrm>
            <a:off x="442210" y="2286001"/>
            <a:ext cx="8237095" cy="1285874"/>
          </a:xfrm>
          <a:prstGeom prst="rect">
            <a:avLst/>
          </a:prstGeom>
          <a:noFill/>
          <a:ln w="9525">
            <a:noFill/>
            <a:miter lim="800000"/>
            <a:headEnd/>
            <a:tailEnd/>
          </a:ln>
        </p:spPr>
        <p:txBody>
          <a:bodyPr anchor="b"/>
          <a:lstStyle>
            <a:lvl1pPr>
              <a:defRPr sz="3600" cap="none" baseline="0">
                <a:solidFill>
                  <a:schemeClr val="tx1"/>
                </a:solidFill>
              </a:defRPr>
            </a:lvl1pPr>
          </a:lstStyle>
          <a:p>
            <a:pPr lvl="0"/>
            <a:r>
              <a:rPr lang="en-US" dirty="0"/>
              <a:t>SECTION TITLE GOES HERE</a:t>
            </a:r>
          </a:p>
        </p:txBody>
      </p:sp>
      <p:sp>
        <p:nvSpPr>
          <p:cNvPr id="6" name="Text Placeholder 5"/>
          <p:cNvSpPr>
            <a:spLocks noGrp="1"/>
          </p:cNvSpPr>
          <p:nvPr>
            <p:ph type="body" sz="quarter" idx="12" hasCustomPrompt="1"/>
          </p:nvPr>
        </p:nvSpPr>
        <p:spPr>
          <a:xfrm>
            <a:off x="442210" y="3569973"/>
            <a:ext cx="8237095" cy="854075"/>
          </a:xfrm>
          <a:prstGeom prst="rect">
            <a:avLst/>
          </a:prstGeom>
        </p:spPr>
        <p:txBody>
          <a:bodyPr/>
          <a:lstStyle>
            <a:lvl1pPr>
              <a:defRPr sz="1800" b="0"/>
            </a:lvl1pPr>
          </a:lstStyle>
          <a:p>
            <a:pPr lvl="0"/>
            <a:r>
              <a:rPr lang="en-US" dirty="0"/>
              <a:t>SECTION SUBTITLE GOES HERE</a:t>
            </a:r>
          </a:p>
        </p:txBody>
      </p:sp>
    </p:spTree>
    <p:extLst>
      <p:ext uri="{BB962C8B-B14F-4D97-AF65-F5344CB8AC3E}">
        <p14:creationId xmlns:p14="http://schemas.microsoft.com/office/powerpoint/2010/main" val="4080699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21" name="Text Placeholder 2"/>
          <p:cNvSpPr>
            <a:spLocks noGrp="1"/>
          </p:cNvSpPr>
          <p:nvPr>
            <p:ph idx="1" hasCustomPrompt="1"/>
          </p:nvPr>
        </p:nvSpPr>
        <p:spPr bwMode="auto">
          <a:xfrm>
            <a:off x="442210" y="1228725"/>
            <a:ext cx="8094688" cy="4714874"/>
          </a:xfrm>
          <a:prstGeom prst="rect">
            <a:avLst/>
          </a:prstGeom>
          <a:noFill/>
          <a:ln w="9525">
            <a:noFill/>
            <a:miter lim="800000"/>
            <a:headEnd/>
            <a:tailEnd/>
          </a:ln>
        </p:spPr>
        <p:txBody>
          <a:bodyPr/>
          <a:lstStyle>
            <a:lvl1pPr marL="230188" indent="-230188">
              <a:spcBef>
                <a:spcPts val="0"/>
              </a:spcBef>
              <a:buFont typeface="Arial" panose="020B0604020202020204" pitchFamily="34" charset="0"/>
              <a:buChar char="•"/>
              <a:defRPr sz="1800" b="1">
                <a:solidFill>
                  <a:schemeClr val="tx1"/>
                </a:solidFill>
              </a:defRPr>
            </a:lvl1pPr>
            <a:lvl2pPr marL="461963" indent="-233363">
              <a:spcBef>
                <a:spcPts val="0"/>
              </a:spcBef>
              <a:defRPr sz="1600">
                <a:solidFill>
                  <a:schemeClr val="tx1"/>
                </a:solidFill>
              </a:defRPr>
            </a:lvl2pPr>
            <a:lvl3pPr marL="684213" indent="-222250">
              <a:spcBef>
                <a:spcPts val="0"/>
              </a:spcBef>
              <a:spcAft>
                <a:spcPts val="1800"/>
              </a:spcAft>
              <a:defRPr sz="1400">
                <a:solidFill>
                  <a:schemeClr val="tx1"/>
                </a:solidFill>
              </a:defRPr>
            </a:lvl3pPr>
            <a:lvl4pPr>
              <a:defRPr sz="2000">
                <a:solidFill>
                  <a:schemeClr val="tx1"/>
                </a:solidFill>
              </a:defRPr>
            </a:lvl4pPr>
            <a:lvl5pPr>
              <a:defRPr sz="2000">
                <a:solidFill>
                  <a:schemeClr val="tx1"/>
                </a:solidFill>
              </a:defRPr>
            </a:lvl5pPr>
          </a:lstStyle>
          <a:p>
            <a:pPr lvl="0"/>
            <a:r>
              <a:rPr lang="en-US" noProof="0" dirty="0"/>
              <a:t>First level bullet</a:t>
            </a:r>
          </a:p>
          <a:p>
            <a:pPr lvl="1"/>
            <a:r>
              <a:rPr lang="en-US" noProof="0" dirty="0"/>
              <a:t>Second level bullet</a:t>
            </a:r>
          </a:p>
          <a:p>
            <a:pPr lvl="2"/>
            <a:r>
              <a:rPr lang="en-US" noProof="0" dirty="0"/>
              <a:t>Third level bullet</a:t>
            </a:r>
          </a:p>
          <a:p>
            <a:pPr lvl="0"/>
            <a:r>
              <a:rPr lang="en-US" noProof="0" dirty="0"/>
              <a:t>First level bullet</a:t>
            </a:r>
          </a:p>
          <a:p>
            <a:pPr lvl="1"/>
            <a:r>
              <a:rPr lang="en-US" noProof="0" dirty="0"/>
              <a:t>Second level bullet</a:t>
            </a:r>
          </a:p>
          <a:p>
            <a:pPr lvl="2"/>
            <a:r>
              <a:rPr lang="en-US" noProof="0" dirty="0"/>
              <a:t>Third level bullet</a:t>
            </a:r>
          </a:p>
        </p:txBody>
      </p:sp>
      <p:sp>
        <p:nvSpPr>
          <p:cNvPr id="6" name="Title Placeholder 1"/>
          <p:cNvSpPr>
            <a:spLocks noGrp="1"/>
          </p:cNvSpPr>
          <p:nvPr>
            <p:ph type="title" hasCustomPrompt="1"/>
          </p:nvPr>
        </p:nvSpPr>
        <p:spPr bwMode="auto">
          <a:xfrm>
            <a:off x="1385455" y="274639"/>
            <a:ext cx="6192981"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b="1" cap="none"/>
            </a:lvl1pPr>
          </a:lstStyle>
          <a:p>
            <a:pPr lvl="0"/>
            <a:r>
              <a:rPr lang="en-US" dirty="0"/>
              <a:t>Click to edit master title text </a:t>
            </a:r>
          </a:p>
        </p:txBody>
      </p:sp>
    </p:spTree>
    <p:extLst>
      <p:ext uri="{BB962C8B-B14F-4D97-AF65-F5344CB8AC3E}">
        <p14:creationId xmlns:p14="http://schemas.microsoft.com/office/powerpoint/2010/main" val="427147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bwMode="auto">
          <a:xfrm>
            <a:off x="1385455" y="274639"/>
            <a:ext cx="6192981" cy="50641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2000" b="1" cap="none"/>
            </a:lvl1pPr>
          </a:lstStyle>
          <a:p>
            <a:pPr lvl="0"/>
            <a:r>
              <a:rPr lang="en-US" dirty="0"/>
              <a:t>Click to edit master title text </a:t>
            </a:r>
          </a:p>
        </p:txBody>
      </p:sp>
    </p:spTree>
    <p:extLst>
      <p:ext uri="{BB962C8B-B14F-4D97-AF65-F5344CB8AC3E}">
        <p14:creationId xmlns:p14="http://schemas.microsoft.com/office/powerpoint/2010/main" val="27014838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0" y="3048"/>
            <a:ext cx="9144000" cy="6851904"/>
          </a:xfrm>
          <a:prstGeom prst="rect">
            <a:avLst/>
          </a:prstGeom>
        </p:spPr>
      </p:pic>
      <p:sp>
        <p:nvSpPr>
          <p:cNvPr id="9" name="Rectangle 15"/>
          <p:cNvSpPr>
            <a:spLocks noChangeArrowheads="1"/>
          </p:cNvSpPr>
          <p:nvPr userDrawn="1"/>
        </p:nvSpPr>
        <p:spPr bwMode="auto">
          <a:xfrm>
            <a:off x="0" y="6638558"/>
            <a:ext cx="9153086" cy="219442"/>
          </a:xfrm>
          <a:prstGeom prst="rect">
            <a:avLst/>
          </a:prstGeom>
          <a:noFill/>
          <a:ln w="9525">
            <a:noFill/>
            <a:miter lim="800000"/>
            <a:headEnd/>
            <a:tailEnd/>
          </a:ln>
        </p:spPr>
        <p:txBody>
          <a:bodyPr wrap="square" anchor="b">
            <a:spAutoFit/>
          </a:bodyPr>
          <a:lstStyle/>
          <a:p>
            <a:pPr algn="ctr">
              <a:defRPr/>
            </a:pPr>
            <a:r>
              <a:rPr lang="en-US" sz="800" dirty="0">
                <a:solidFill>
                  <a:schemeClr val="accent2"/>
                </a:solidFill>
                <a:latin typeface="Arial Bold" panose="020B0704020202020204" pitchFamily="34" charset="0"/>
                <a:cs typeface="Arial Bold" panose="020B0704020202020204" pitchFamily="34" charset="0"/>
              </a:rPr>
              <a:t>PUBLIC RELEASE</a:t>
            </a:r>
          </a:p>
        </p:txBody>
      </p:sp>
      <p:sp>
        <p:nvSpPr>
          <p:cNvPr id="11" name="Rectangle 15"/>
          <p:cNvSpPr>
            <a:spLocks noChangeArrowheads="1"/>
          </p:cNvSpPr>
          <p:nvPr userDrawn="1"/>
        </p:nvSpPr>
        <p:spPr bwMode="auto">
          <a:xfrm>
            <a:off x="0" y="1407"/>
            <a:ext cx="9144000" cy="215444"/>
          </a:xfrm>
          <a:prstGeom prst="rect">
            <a:avLst/>
          </a:prstGeom>
          <a:noFill/>
          <a:ln w="9525">
            <a:noFill/>
            <a:miter lim="800000"/>
            <a:headEnd/>
            <a:tailEnd/>
          </a:ln>
        </p:spPr>
        <p:txBody>
          <a:bodyPr wrap="square" anchor="b">
            <a:spAutoFit/>
          </a:bodyPr>
          <a:lstStyle/>
          <a:p>
            <a:pPr algn="ctr">
              <a:defRPr/>
            </a:pPr>
            <a:r>
              <a:rPr lang="en-US" sz="800" dirty="0">
                <a:solidFill>
                  <a:schemeClr val="accent2"/>
                </a:solidFill>
                <a:latin typeface="Arial Bold" panose="020B0704020202020204" pitchFamily="34" charset="0"/>
                <a:cs typeface="Arial Bold" panose="020B0704020202020204" pitchFamily="34" charset="0"/>
              </a:rPr>
              <a:t>PUBLIC RELEASE</a:t>
            </a:r>
          </a:p>
        </p:txBody>
      </p:sp>
      <p:sp>
        <p:nvSpPr>
          <p:cNvPr id="19" name="TextBox 18"/>
          <p:cNvSpPr txBox="1"/>
          <p:nvPr userDrawn="1"/>
        </p:nvSpPr>
        <p:spPr>
          <a:xfrm>
            <a:off x="8735627" y="6636780"/>
            <a:ext cx="417459" cy="215444"/>
          </a:xfrm>
          <a:prstGeom prst="rect">
            <a:avLst/>
          </a:prstGeom>
          <a:noFill/>
        </p:spPr>
        <p:txBody>
          <a:bodyPr wrap="square" rtlCol="0">
            <a:spAutoFit/>
          </a:bodyPr>
          <a:lstStyle/>
          <a:p>
            <a:pPr algn="r"/>
            <a:fld id="{96AD103F-80C8-4104-B396-731727462289}" type="slidenum">
              <a:rPr lang="en-US" sz="800" b="1" smtClean="0">
                <a:solidFill>
                  <a:schemeClr val="accent2"/>
                </a:solidFill>
              </a:rPr>
              <a:pPr algn="r"/>
              <a:t>‹#›</a:t>
            </a:fld>
            <a:endParaRPr lang="en-US" sz="800" b="1" dirty="0">
              <a:solidFill>
                <a:schemeClr val="accent2"/>
              </a:solidFill>
            </a:endParaRPr>
          </a:p>
        </p:txBody>
      </p:sp>
    </p:spTree>
    <p:extLst>
      <p:ext uri="{BB962C8B-B14F-4D97-AF65-F5344CB8AC3E}">
        <p14:creationId xmlns:p14="http://schemas.microsoft.com/office/powerpoint/2010/main" val="4090489922"/>
      </p:ext>
    </p:extLst>
  </p:cSld>
  <p:clrMap bg1="lt1" tx1="dk1" bg2="lt2" tx2="dk2" accent1="accent1" accent2="accent2" accent3="accent3" accent4="accent4" accent5="accent5" accent6="accent6" hlink="hlink" folHlink="folHlink"/>
  <p:sldLayoutIdLst>
    <p:sldLayoutId id="2147484215" r:id="rId1"/>
    <p:sldLayoutId id="2147484189" r:id="rId2"/>
    <p:sldLayoutId id="2147484190" r:id="rId3"/>
    <p:sldLayoutId id="2147484192" r:id="rId4"/>
  </p:sldLayoutIdLst>
  <p:hf hdr="0" ftr="0"/>
  <p:txStyles>
    <p:titleStyle>
      <a:lvl1pPr algn="l" rtl="0" eaLnBrk="1" fontAlgn="base" hangingPunct="1">
        <a:spcBef>
          <a:spcPct val="0"/>
        </a:spcBef>
        <a:spcAft>
          <a:spcPct val="0"/>
        </a:spcAft>
        <a:defRPr sz="2400" b="0" kern="1200" cap="all">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4.emf"/><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emf"/><Relationship Id="rId7"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oleObject" Target="../embeddings/oleObject1.bin"/><Relationship Id="rId5" Type="http://schemas.openxmlformats.org/officeDocument/2006/relationships/image" Target="../media/image13.emf"/><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1.emf"/><Relationship Id="rId7"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oleObject" Target="../embeddings/oleObject1.bin"/><Relationship Id="rId5" Type="http://schemas.openxmlformats.org/officeDocument/2006/relationships/image" Target="../media/image13.emf"/><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18.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8.emf"/><Relationship Id="rId11" Type="http://schemas.openxmlformats.org/officeDocument/2006/relationships/image" Target="../media/image33.emf"/><Relationship Id="rId5" Type="http://schemas.openxmlformats.org/officeDocument/2006/relationships/image" Target="../media/image27.emf"/><Relationship Id="rId10" Type="http://schemas.openxmlformats.org/officeDocument/2006/relationships/image" Target="../media/image32.emf"/><Relationship Id="rId4" Type="http://schemas.openxmlformats.org/officeDocument/2006/relationships/image" Target="../media/image26.png"/><Relationship Id="rId9"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emf"/><Relationship Id="rId5" Type="http://schemas.openxmlformats.org/officeDocument/2006/relationships/image" Target="../media/image7.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8.png"/><Relationship Id="rId7"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r>
              <a:rPr lang="en-US" dirty="0"/>
              <a:t>MIL-PRF-32662: Operationalizing Science through Anticipatory/Translational DOD Performance Requirements</a:t>
            </a:r>
          </a:p>
        </p:txBody>
      </p:sp>
      <p:sp>
        <p:nvSpPr>
          <p:cNvPr id="5" name="Text Placeholder 4"/>
          <p:cNvSpPr>
            <a:spLocks noGrp="1"/>
          </p:cNvSpPr>
          <p:nvPr>
            <p:ph type="body" sz="quarter" idx="13"/>
          </p:nvPr>
        </p:nvSpPr>
        <p:spPr/>
        <p:txBody>
          <a:bodyPr/>
          <a:lstStyle/>
          <a:p>
            <a:r>
              <a:rPr lang="en-US" dirty="0"/>
              <a:t>Robert Jensen</a:t>
            </a:r>
          </a:p>
        </p:txBody>
      </p:sp>
      <p:sp>
        <p:nvSpPr>
          <p:cNvPr id="6" name="Text Placeholder 5"/>
          <p:cNvSpPr>
            <a:spLocks noGrp="1"/>
          </p:cNvSpPr>
          <p:nvPr>
            <p:ph type="body" sz="quarter" idx="14"/>
          </p:nvPr>
        </p:nvSpPr>
        <p:spPr/>
        <p:txBody>
          <a:bodyPr/>
          <a:lstStyle/>
          <a:p>
            <a:endParaRPr lang="en-US"/>
          </a:p>
        </p:txBody>
      </p:sp>
      <p:sp>
        <p:nvSpPr>
          <p:cNvPr id="7" name="Text Placeholder 6"/>
          <p:cNvSpPr>
            <a:spLocks noGrp="1"/>
          </p:cNvSpPr>
          <p:nvPr>
            <p:ph type="body" sz="quarter" idx="15"/>
          </p:nvPr>
        </p:nvSpPr>
        <p:spPr/>
        <p:txBody>
          <a:bodyPr/>
          <a:lstStyle/>
          <a:p>
            <a:r>
              <a:rPr lang="en-US" dirty="0"/>
              <a:t>DEVCOM ARL</a:t>
            </a:r>
          </a:p>
        </p:txBody>
      </p:sp>
      <p:sp>
        <p:nvSpPr>
          <p:cNvPr id="8" name="Text Placeholder 7"/>
          <p:cNvSpPr>
            <a:spLocks noGrp="1"/>
          </p:cNvSpPr>
          <p:nvPr>
            <p:ph type="body" sz="quarter" idx="17"/>
          </p:nvPr>
        </p:nvSpPr>
        <p:spPr/>
        <p:txBody>
          <a:bodyPr/>
          <a:lstStyle/>
          <a:p>
            <a:r>
              <a:rPr lang="en-US" dirty="0"/>
              <a:t>18 MAY 2022</a:t>
            </a:r>
          </a:p>
        </p:txBody>
      </p:sp>
      <p:sp>
        <p:nvSpPr>
          <p:cNvPr id="9" name="Text Placeholder 8"/>
          <p:cNvSpPr>
            <a:spLocks noGrp="1"/>
          </p:cNvSpPr>
          <p:nvPr>
            <p:ph type="body" sz="quarter" idx="19"/>
          </p:nvPr>
        </p:nvSpPr>
        <p:spPr/>
        <p:txBody>
          <a:bodyPr/>
          <a:lstStyle/>
          <a:p>
            <a:r>
              <a:rPr lang="en-US" dirty="0"/>
              <a:t>DEVCOM ARL</a:t>
            </a:r>
          </a:p>
        </p:txBody>
      </p:sp>
      <p:sp>
        <p:nvSpPr>
          <p:cNvPr id="10" name="Text Placeholder 9"/>
          <p:cNvSpPr>
            <a:spLocks noGrp="1"/>
          </p:cNvSpPr>
          <p:nvPr>
            <p:ph type="body" sz="quarter" idx="20"/>
          </p:nvPr>
        </p:nvSpPr>
        <p:spPr/>
        <p:txBody>
          <a:bodyPr/>
          <a:lstStyle/>
          <a:p>
            <a:endParaRPr lang="en-US"/>
          </a:p>
        </p:txBody>
      </p:sp>
      <p:sp>
        <p:nvSpPr>
          <p:cNvPr id="11" name="Text Placeholder 10"/>
          <p:cNvSpPr>
            <a:spLocks noGrp="1"/>
          </p:cNvSpPr>
          <p:nvPr>
            <p:ph type="body" sz="quarter" idx="22"/>
          </p:nvPr>
        </p:nvSpPr>
        <p:spPr/>
        <p:txBody>
          <a:bodyPr/>
          <a:lstStyle/>
          <a:p>
            <a:r>
              <a:rPr lang="en-US" dirty="0"/>
              <a:t>A</a:t>
            </a:r>
          </a:p>
        </p:txBody>
      </p:sp>
      <p:sp>
        <p:nvSpPr>
          <p:cNvPr id="12" name="Text Placeholder 11"/>
          <p:cNvSpPr>
            <a:spLocks noGrp="1"/>
          </p:cNvSpPr>
          <p:nvPr>
            <p:ph type="body" sz="quarter" idx="23"/>
          </p:nvPr>
        </p:nvSpPr>
        <p:spPr/>
        <p:txBody>
          <a:bodyPr/>
          <a:lstStyle/>
          <a:p>
            <a:r>
              <a:rPr lang="en-US" dirty="0"/>
              <a:t>Robert Jensen, 240-676-9401</a:t>
            </a:r>
          </a:p>
        </p:txBody>
      </p:sp>
      <p:sp>
        <p:nvSpPr>
          <p:cNvPr id="13" name="Text Placeholder 12"/>
          <p:cNvSpPr>
            <a:spLocks noGrp="1"/>
          </p:cNvSpPr>
          <p:nvPr>
            <p:ph type="body" sz="quarter" idx="24"/>
          </p:nvPr>
        </p:nvSpPr>
        <p:spPr/>
        <p:txBody>
          <a:bodyPr/>
          <a:lstStyle/>
          <a:p>
            <a:r>
              <a:rPr lang="en-US" dirty="0"/>
              <a:t>U.S. Army</a:t>
            </a:r>
          </a:p>
        </p:txBody>
      </p:sp>
    </p:spTree>
    <p:extLst>
      <p:ext uri="{BB962C8B-B14F-4D97-AF65-F5344CB8AC3E}">
        <p14:creationId xmlns:p14="http://schemas.microsoft.com/office/powerpoint/2010/main" val="3272859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5822FD9-D23F-DC6D-2CF6-901FEA11295D}"/>
              </a:ext>
            </a:extLst>
          </p:cNvPr>
          <p:cNvGrpSpPr/>
          <p:nvPr/>
        </p:nvGrpSpPr>
        <p:grpSpPr>
          <a:xfrm>
            <a:off x="737755" y="2278380"/>
            <a:ext cx="5509260" cy="3642443"/>
            <a:chOff x="2156460" y="1508760"/>
            <a:chExt cx="5509260" cy="3642443"/>
          </a:xfrm>
        </p:grpSpPr>
        <p:pic>
          <p:nvPicPr>
            <p:cNvPr id="20" name="Picture 19">
              <a:extLst>
                <a:ext uri="{FF2B5EF4-FFF2-40B4-BE49-F238E27FC236}">
                  <a16:creationId xmlns:a16="http://schemas.microsoft.com/office/drawing/2014/main" id="{EFC789BF-BF60-24F4-5B1A-12BBA45F7F5E}"/>
                </a:ext>
              </a:extLst>
            </p:cNvPr>
            <p:cNvPicPr>
              <a:picLocks noChangeAspect="1"/>
            </p:cNvPicPr>
            <p:nvPr/>
          </p:nvPicPr>
          <p:blipFill>
            <a:blip r:embed="rId2"/>
            <a:stretch>
              <a:fillRect/>
            </a:stretch>
          </p:blipFill>
          <p:spPr>
            <a:xfrm>
              <a:off x="2156460" y="1622976"/>
              <a:ext cx="5372100" cy="3528227"/>
            </a:xfrm>
            <a:prstGeom prst="rect">
              <a:avLst/>
            </a:prstGeom>
          </p:spPr>
        </p:pic>
        <p:cxnSp>
          <p:nvCxnSpPr>
            <p:cNvPr id="13" name="Straight Connector 12">
              <a:extLst>
                <a:ext uri="{FF2B5EF4-FFF2-40B4-BE49-F238E27FC236}">
                  <a16:creationId xmlns:a16="http://schemas.microsoft.com/office/drawing/2014/main" id="{A758F9E4-A5F1-4B2A-045D-7690B386EFAC}"/>
                </a:ext>
              </a:extLst>
            </p:cNvPr>
            <p:cNvCxnSpPr/>
            <p:nvPr/>
          </p:nvCxnSpPr>
          <p:spPr>
            <a:xfrm flipV="1">
              <a:off x="2606040" y="150876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99A2AD-8A80-C8F0-9054-5FD646218605}"/>
                </a:ext>
              </a:extLst>
            </p:cNvPr>
            <p:cNvCxnSpPr>
              <a:cxnSpLocks/>
            </p:cNvCxnSpPr>
            <p:nvPr/>
          </p:nvCxnSpPr>
          <p:spPr>
            <a:xfrm>
              <a:off x="2606040" y="4625340"/>
              <a:ext cx="5059680"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p:txBody>
          <a:bodyPr/>
          <a:lstStyle/>
          <a:p>
            <a:r>
              <a:rPr lang="en-US" dirty="0"/>
              <a:t>Army capability gaps &amp; commercial opportunity</a:t>
            </a:r>
          </a:p>
        </p:txBody>
      </p:sp>
      <p:cxnSp>
        <p:nvCxnSpPr>
          <p:cNvPr id="14" name="Straight Connector 13">
            <a:extLst>
              <a:ext uri="{FF2B5EF4-FFF2-40B4-BE49-F238E27FC236}">
                <a16:creationId xmlns:a16="http://schemas.microsoft.com/office/drawing/2014/main" id="{336BAD65-B856-CC56-9924-ADB91CAA8473}"/>
              </a:ext>
            </a:extLst>
          </p:cNvPr>
          <p:cNvCxnSpPr/>
          <p:nvPr/>
        </p:nvCxnSpPr>
        <p:spPr>
          <a:xfrm flipV="1">
            <a:off x="1188720" y="227838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F7CAD87-0376-8D59-1E49-0C6529C5D94B}"/>
              </a:ext>
            </a:extLst>
          </p:cNvPr>
          <p:cNvPicPr>
            <a:picLocks noChangeAspect="1"/>
          </p:cNvPicPr>
          <p:nvPr/>
        </p:nvPicPr>
        <p:blipFill>
          <a:blip r:embed="rId3"/>
          <a:stretch>
            <a:fillRect/>
          </a:stretch>
        </p:blipFill>
        <p:spPr>
          <a:xfrm>
            <a:off x="717999" y="2390352"/>
            <a:ext cx="398708" cy="3794760"/>
          </a:xfrm>
          <a:prstGeom prst="rect">
            <a:avLst/>
          </a:prstGeom>
        </p:spPr>
      </p:pic>
      <p:sp>
        <p:nvSpPr>
          <p:cNvPr id="26" name="TextBox 25">
            <a:extLst>
              <a:ext uri="{FF2B5EF4-FFF2-40B4-BE49-F238E27FC236}">
                <a16:creationId xmlns:a16="http://schemas.microsoft.com/office/drawing/2014/main" id="{5DE2C3DA-8962-4DF5-7E6C-3D094C5B9A67}"/>
              </a:ext>
            </a:extLst>
          </p:cNvPr>
          <p:cNvSpPr txBox="1"/>
          <p:nvPr/>
        </p:nvSpPr>
        <p:spPr>
          <a:xfrm rot="16200000">
            <a:off x="-438866" y="3649980"/>
            <a:ext cx="2339102" cy="369332"/>
          </a:xfrm>
          <a:prstGeom prst="rect">
            <a:avLst/>
          </a:prstGeom>
          <a:solidFill>
            <a:schemeClr val="bg1"/>
          </a:solidFill>
        </p:spPr>
        <p:txBody>
          <a:bodyPr wrap="none" rtlCol="0">
            <a:spAutoFit/>
          </a:bodyPr>
          <a:lstStyle/>
          <a:p>
            <a:r>
              <a:rPr lang="en-US" sz="1800" b="1" dirty="0"/>
              <a:t>Max strength (MPa)</a:t>
            </a:r>
          </a:p>
        </p:txBody>
      </p:sp>
      <p:sp>
        <p:nvSpPr>
          <p:cNvPr id="28" name="TextBox 27">
            <a:extLst>
              <a:ext uri="{FF2B5EF4-FFF2-40B4-BE49-F238E27FC236}">
                <a16:creationId xmlns:a16="http://schemas.microsoft.com/office/drawing/2014/main" id="{9ACDB587-5389-2115-566C-04DA7F200D71}"/>
              </a:ext>
            </a:extLst>
          </p:cNvPr>
          <p:cNvSpPr txBox="1"/>
          <p:nvPr/>
        </p:nvSpPr>
        <p:spPr>
          <a:xfrm>
            <a:off x="1404984" y="5683636"/>
            <a:ext cx="4416594" cy="369332"/>
          </a:xfrm>
          <a:prstGeom prst="rect">
            <a:avLst/>
          </a:prstGeom>
          <a:solidFill>
            <a:schemeClr val="bg1"/>
          </a:solidFill>
        </p:spPr>
        <p:txBody>
          <a:bodyPr wrap="none" rtlCol="0">
            <a:spAutoFit/>
          </a:bodyPr>
          <a:lstStyle/>
          <a:p>
            <a:r>
              <a:rPr lang="en-US" sz="1800" b="1" dirty="0"/>
              <a:t>Displacement at complete failure (mm)</a:t>
            </a:r>
          </a:p>
        </p:txBody>
      </p:sp>
      <p:sp>
        <p:nvSpPr>
          <p:cNvPr id="2" name="Oval 1">
            <a:extLst>
              <a:ext uri="{FF2B5EF4-FFF2-40B4-BE49-F238E27FC236}">
                <a16:creationId xmlns:a16="http://schemas.microsoft.com/office/drawing/2014/main" id="{71F20004-B00C-E2E4-8225-33CBC112D38C}"/>
              </a:ext>
            </a:extLst>
          </p:cNvPr>
          <p:cNvSpPr/>
          <p:nvPr/>
        </p:nvSpPr>
        <p:spPr>
          <a:xfrm>
            <a:off x="3370600" y="2027113"/>
            <a:ext cx="2759011" cy="2713702"/>
          </a:xfrm>
          <a:prstGeom prst="ellipse">
            <a:avLst/>
          </a:prstGeom>
          <a:solidFill>
            <a:srgbClr val="00B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71FB15C-EB20-6571-7E16-38906227FCDB}"/>
              </a:ext>
            </a:extLst>
          </p:cNvPr>
          <p:cNvGrpSpPr/>
          <p:nvPr/>
        </p:nvGrpSpPr>
        <p:grpSpPr>
          <a:xfrm>
            <a:off x="7818277" y="3632597"/>
            <a:ext cx="607724" cy="2743200"/>
            <a:chOff x="7157839" y="1716405"/>
            <a:chExt cx="607724" cy="2743200"/>
          </a:xfrm>
        </p:grpSpPr>
        <p:sp>
          <p:nvSpPr>
            <p:cNvPr id="16" name="Parallelogram 15">
              <a:extLst>
                <a:ext uri="{FF2B5EF4-FFF2-40B4-BE49-F238E27FC236}">
                  <a16:creationId xmlns:a16="http://schemas.microsoft.com/office/drawing/2014/main" id="{29DB52A9-8BF9-9825-AD15-600471E6318C}"/>
                </a:ext>
              </a:extLst>
            </p:cNvPr>
            <p:cNvSpPr/>
            <p:nvPr/>
          </p:nvSpPr>
          <p:spPr>
            <a:xfrm rot="649639" flipH="1">
              <a:off x="7157839" y="2923224"/>
              <a:ext cx="573075" cy="1162472"/>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7920F80-52D6-E0F9-9ACD-C5C3FA5991EC}"/>
                </a:ext>
              </a:extLst>
            </p:cNvPr>
            <p:cNvSpPr/>
            <p:nvPr/>
          </p:nvSpPr>
          <p:spPr>
            <a:xfrm rot="649639" flipH="1">
              <a:off x="7192488" y="2090635"/>
              <a:ext cx="573075" cy="1162472"/>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98E7F4A-30D6-CC78-EF21-1D40B098D4F1}"/>
                </a:ext>
              </a:extLst>
            </p:cNvPr>
            <p:cNvCxnSpPr/>
            <p:nvPr/>
          </p:nvCxnSpPr>
          <p:spPr>
            <a:xfrm>
              <a:off x="7316450" y="2898503"/>
              <a:ext cx="0" cy="359857"/>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38F42E-D381-4FEE-05D2-6B045E683805}"/>
                </a:ext>
              </a:extLst>
            </p:cNvPr>
            <p:cNvCxnSpPr>
              <a:cxnSpLocks/>
            </p:cNvCxnSpPr>
            <p:nvPr/>
          </p:nvCxnSpPr>
          <p:spPr>
            <a:xfrm rot="21480000" flipH="1" flipV="1">
              <a:off x="7301706" y="3225404"/>
              <a:ext cx="292608" cy="63054"/>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Arrow: Right 21">
              <a:extLst>
                <a:ext uri="{FF2B5EF4-FFF2-40B4-BE49-F238E27FC236}">
                  <a16:creationId xmlns:a16="http://schemas.microsoft.com/office/drawing/2014/main" id="{F18D44B3-3379-8207-EB68-B6A298A75C9B}"/>
                </a:ext>
              </a:extLst>
            </p:cNvPr>
            <p:cNvSpPr/>
            <p:nvPr/>
          </p:nvSpPr>
          <p:spPr>
            <a:xfrm rot="16260000">
              <a:off x="7340276" y="1738401"/>
              <a:ext cx="304611" cy="260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49534E36-258D-C626-B64E-DB4193195780}"/>
                </a:ext>
              </a:extLst>
            </p:cNvPr>
            <p:cNvSpPr/>
            <p:nvPr/>
          </p:nvSpPr>
          <p:spPr>
            <a:xfrm rot="5460000">
              <a:off x="7260101" y="4176990"/>
              <a:ext cx="304611" cy="260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F87D3C87-C923-58B2-B35D-045118B4082E}"/>
              </a:ext>
            </a:extLst>
          </p:cNvPr>
          <p:cNvSpPr txBox="1"/>
          <p:nvPr/>
        </p:nvSpPr>
        <p:spPr>
          <a:xfrm>
            <a:off x="4001415" y="2782669"/>
            <a:ext cx="1497379" cy="646331"/>
          </a:xfrm>
          <a:prstGeom prst="rect">
            <a:avLst/>
          </a:prstGeom>
          <a:noFill/>
        </p:spPr>
        <p:txBody>
          <a:bodyPr wrap="square" rtlCol="0">
            <a:spAutoFit/>
          </a:bodyPr>
          <a:lstStyle/>
          <a:p>
            <a:r>
              <a:rPr lang="en-US" sz="1800" b="1" dirty="0"/>
              <a:t>Commercial opportunity</a:t>
            </a:r>
          </a:p>
        </p:txBody>
      </p:sp>
    </p:spTree>
    <p:extLst>
      <p:ext uri="{BB962C8B-B14F-4D97-AF65-F5344CB8AC3E}">
        <p14:creationId xmlns:p14="http://schemas.microsoft.com/office/powerpoint/2010/main" val="2533950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5822FD9-D23F-DC6D-2CF6-901FEA11295D}"/>
              </a:ext>
            </a:extLst>
          </p:cNvPr>
          <p:cNvGrpSpPr/>
          <p:nvPr/>
        </p:nvGrpSpPr>
        <p:grpSpPr>
          <a:xfrm>
            <a:off x="737755" y="2278380"/>
            <a:ext cx="5509260" cy="3642443"/>
            <a:chOff x="2156460" y="1508760"/>
            <a:chExt cx="5509260" cy="3642443"/>
          </a:xfrm>
        </p:grpSpPr>
        <p:pic>
          <p:nvPicPr>
            <p:cNvPr id="20" name="Picture 19">
              <a:extLst>
                <a:ext uri="{FF2B5EF4-FFF2-40B4-BE49-F238E27FC236}">
                  <a16:creationId xmlns:a16="http://schemas.microsoft.com/office/drawing/2014/main" id="{EFC789BF-BF60-24F4-5B1A-12BBA45F7F5E}"/>
                </a:ext>
              </a:extLst>
            </p:cNvPr>
            <p:cNvPicPr>
              <a:picLocks noChangeAspect="1"/>
            </p:cNvPicPr>
            <p:nvPr/>
          </p:nvPicPr>
          <p:blipFill>
            <a:blip r:embed="rId3"/>
            <a:stretch>
              <a:fillRect/>
            </a:stretch>
          </p:blipFill>
          <p:spPr>
            <a:xfrm>
              <a:off x="2156460" y="1622976"/>
              <a:ext cx="5372100" cy="3528227"/>
            </a:xfrm>
            <a:prstGeom prst="rect">
              <a:avLst/>
            </a:prstGeom>
          </p:spPr>
        </p:pic>
        <p:cxnSp>
          <p:nvCxnSpPr>
            <p:cNvPr id="13" name="Straight Connector 12">
              <a:extLst>
                <a:ext uri="{FF2B5EF4-FFF2-40B4-BE49-F238E27FC236}">
                  <a16:creationId xmlns:a16="http://schemas.microsoft.com/office/drawing/2014/main" id="{A758F9E4-A5F1-4B2A-045D-7690B386EFAC}"/>
                </a:ext>
              </a:extLst>
            </p:cNvPr>
            <p:cNvCxnSpPr/>
            <p:nvPr/>
          </p:nvCxnSpPr>
          <p:spPr>
            <a:xfrm flipV="1">
              <a:off x="2606040" y="150876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99A2AD-8A80-C8F0-9054-5FD646218605}"/>
                </a:ext>
              </a:extLst>
            </p:cNvPr>
            <p:cNvCxnSpPr>
              <a:cxnSpLocks/>
            </p:cNvCxnSpPr>
            <p:nvPr/>
          </p:nvCxnSpPr>
          <p:spPr>
            <a:xfrm>
              <a:off x="2606040" y="4625340"/>
              <a:ext cx="5059680"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p:txBody>
          <a:bodyPr/>
          <a:lstStyle/>
          <a:p>
            <a:r>
              <a:rPr lang="en-US" dirty="0"/>
              <a:t>Army capability gaps &amp; commercial opportunity</a:t>
            </a:r>
          </a:p>
        </p:txBody>
      </p:sp>
      <p:cxnSp>
        <p:nvCxnSpPr>
          <p:cNvPr id="14" name="Straight Connector 13">
            <a:extLst>
              <a:ext uri="{FF2B5EF4-FFF2-40B4-BE49-F238E27FC236}">
                <a16:creationId xmlns:a16="http://schemas.microsoft.com/office/drawing/2014/main" id="{336BAD65-B856-CC56-9924-ADB91CAA8473}"/>
              </a:ext>
            </a:extLst>
          </p:cNvPr>
          <p:cNvCxnSpPr/>
          <p:nvPr/>
        </p:nvCxnSpPr>
        <p:spPr>
          <a:xfrm flipV="1">
            <a:off x="1188720" y="227838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F7CAD87-0376-8D59-1E49-0C6529C5D94B}"/>
              </a:ext>
            </a:extLst>
          </p:cNvPr>
          <p:cNvPicPr>
            <a:picLocks noChangeAspect="1"/>
          </p:cNvPicPr>
          <p:nvPr/>
        </p:nvPicPr>
        <p:blipFill>
          <a:blip r:embed="rId4"/>
          <a:stretch>
            <a:fillRect/>
          </a:stretch>
        </p:blipFill>
        <p:spPr>
          <a:xfrm>
            <a:off x="717999" y="2390352"/>
            <a:ext cx="398708" cy="3794760"/>
          </a:xfrm>
          <a:prstGeom prst="rect">
            <a:avLst/>
          </a:prstGeom>
        </p:spPr>
      </p:pic>
      <p:sp>
        <p:nvSpPr>
          <p:cNvPr id="26" name="TextBox 25">
            <a:extLst>
              <a:ext uri="{FF2B5EF4-FFF2-40B4-BE49-F238E27FC236}">
                <a16:creationId xmlns:a16="http://schemas.microsoft.com/office/drawing/2014/main" id="{5DE2C3DA-8962-4DF5-7E6C-3D094C5B9A67}"/>
              </a:ext>
            </a:extLst>
          </p:cNvPr>
          <p:cNvSpPr txBox="1"/>
          <p:nvPr/>
        </p:nvSpPr>
        <p:spPr>
          <a:xfrm rot="16200000">
            <a:off x="-438866" y="3649980"/>
            <a:ext cx="2339102" cy="369332"/>
          </a:xfrm>
          <a:prstGeom prst="rect">
            <a:avLst/>
          </a:prstGeom>
          <a:solidFill>
            <a:schemeClr val="bg1"/>
          </a:solidFill>
        </p:spPr>
        <p:txBody>
          <a:bodyPr wrap="none" rtlCol="0">
            <a:spAutoFit/>
          </a:bodyPr>
          <a:lstStyle/>
          <a:p>
            <a:r>
              <a:rPr lang="en-US" sz="1800" b="1" dirty="0"/>
              <a:t>Max Strength (MPa)</a:t>
            </a:r>
          </a:p>
        </p:txBody>
      </p:sp>
      <p:sp>
        <p:nvSpPr>
          <p:cNvPr id="28" name="TextBox 27">
            <a:extLst>
              <a:ext uri="{FF2B5EF4-FFF2-40B4-BE49-F238E27FC236}">
                <a16:creationId xmlns:a16="http://schemas.microsoft.com/office/drawing/2014/main" id="{9ACDB587-5389-2115-566C-04DA7F200D71}"/>
              </a:ext>
            </a:extLst>
          </p:cNvPr>
          <p:cNvSpPr txBox="1"/>
          <p:nvPr/>
        </p:nvSpPr>
        <p:spPr>
          <a:xfrm>
            <a:off x="1404984" y="5683636"/>
            <a:ext cx="4416594" cy="369332"/>
          </a:xfrm>
          <a:prstGeom prst="rect">
            <a:avLst/>
          </a:prstGeom>
          <a:solidFill>
            <a:schemeClr val="bg1"/>
          </a:solidFill>
        </p:spPr>
        <p:txBody>
          <a:bodyPr wrap="none" rtlCol="0">
            <a:spAutoFit/>
          </a:bodyPr>
          <a:lstStyle/>
          <a:p>
            <a:r>
              <a:rPr lang="en-US" sz="1800" b="1" dirty="0"/>
              <a:t>Displacement at complete failure (mm)</a:t>
            </a:r>
          </a:p>
        </p:txBody>
      </p:sp>
      <p:sp>
        <p:nvSpPr>
          <p:cNvPr id="24" name="Rectangle 23">
            <a:extLst>
              <a:ext uri="{FF2B5EF4-FFF2-40B4-BE49-F238E27FC236}">
                <a16:creationId xmlns:a16="http://schemas.microsoft.com/office/drawing/2014/main" id="{77446882-3F62-A5D4-9921-7D50F6BE2F6C}"/>
              </a:ext>
            </a:extLst>
          </p:cNvPr>
          <p:cNvSpPr/>
          <p:nvPr/>
        </p:nvSpPr>
        <p:spPr>
          <a:xfrm>
            <a:off x="3331604" y="1938431"/>
            <a:ext cx="2907914" cy="2697673"/>
          </a:xfrm>
          <a:prstGeom prst="rect">
            <a:avLst/>
          </a:prstGeom>
          <a:solidFill>
            <a:srgbClr val="00B050">
              <a:alpha val="3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ysClr val="windowText" lastClr="000000"/>
                </a:solidFill>
              </a:rPr>
              <a:t>Group I</a:t>
            </a:r>
          </a:p>
          <a:p>
            <a:pPr algn="ctr"/>
            <a:r>
              <a:rPr lang="en-US" sz="1400" b="1" dirty="0">
                <a:solidFill>
                  <a:sysClr val="windowText" lastClr="000000"/>
                </a:solidFill>
              </a:rPr>
              <a:t>Strength </a:t>
            </a:r>
            <a:r>
              <a:rPr lang="en-US" sz="1400" b="1" dirty="0">
                <a:solidFill>
                  <a:sysClr val="windowText" lastClr="000000"/>
                </a:solidFill>
                <a:latin typeface="Symbol" panose="05050102010706020507" pitchFamily="18" charset="2"/>
              </a:rPr>
              <a:t>³</a:t>
            </a:r>
            <a:r>
              <a:rPr lang="en-US" sz="1400" b="1" dirty="0">
                <a:solidFill>
                  <a:sysClr val="windowText" lastClr="000000"/>
                </a:solidFill>
                <a:latin typeface="+mn-lt"/>
              </a:rPr>
              <a:t> 10.0 MPa</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solidFill>
                  <a:sysClr val="windowText" lastClr="000000"/>
                </a:solidFill>
                <a:effectLst/>
                <a:latin typeface="+mn-lt"/>
                <a:ea typeface="+mn-ea"/>
                <a:cs typeface="+mn-cs"/>
              </a:rPr>
              <a:t>displacement </a:t>
            </a:r>
            <a:r>
              <a:rPr lang="en-US" sz="1400" b="1" dirty="0">
                <a:solidFill>
                  <a:sysClr val="windowText" lastClr="000000"/>
                </a:solidFill>
                <a:latin typeface="+mn-lt"/>
                <a:ea typeface="+mn-ea"/>
                <a:cs typeface="+mn-cs"/>
              </a:rPr>
              <a:t>&gt;</a:t>
            </a:r>
            <a:r>
              <a:rPr lang="en-US" sz="1400" b="1" dirty="0">
                <a:solidFill>
                  <a:sysClr val="windowText" lastClr="000000"/>
                </a:solidFill>
                <a:effectLst/>
                <a:latin typeface="+mn-lt"/>
                <a:ea typeface="+mn-ea"/>
                <a:cs typeface="+mn-cs"/>
              </a:rPr>
              <a:t> 3.81 mm</a:t>
            </a:r>
            <a:endParaRPr lang="en-US" sz="1400" dirty="0">
              <a:latin typeface="MS Shell Dlg 2" panose="020B0604030504040204" pitchFamily="34" charset="0"/>
            </a:endParaRPr>
          </a:p>
        </p:txBody>
      </p:sp>
      <p:sp>
        <p:nvSpPr>
          <p:cNvPr id="29" name="Rectangle 28">
            <a:extLst>
              <a:ext uri="{FF2B5EF4-FFF2-40B4-BE49-F238E27FC236}">
                <a16:creationId xmlns:a16="http://schemas.microsoft.com/office/drawing/2014/main" id="{72D9D4DA-1E49-A29A-F9FB-3FAB1A807425}"/>
              </a:ext>
            </a:extLst>
          </p:cNvPr>
          <p:cNvSpPr/>
          <p:nvPr/>
        </p:nvSpPr>
        <p:spPr>
          <a:xfrm>
            <a:off x="1180850" y="1938431"/>
            <a:ext cx="839555" cy="2699937"/>
          </a:xfrm>
          <a:prstGeom prst="rect">
            <a:avLst/>
          </a:prstGeom>
          <a:solidFill>
            <a:schemeClr val="tx2">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ysClr val="windowText" lastClr="000000"/>
                </a:solidFill>
              </a:rPr>
              <a:t>Group III</a:t>
            </a:r>
          </a:p>
        </p:txBody>
      </p:sp>
      <p:sp>
        <p:nvSpPr>
          <p:cNvPr id="30" name="Rectangle 29">
            <a:extLst>
              <a:ext uri="{FF2B5EF4-FFF2-40B4-BE49-F238E27FC236}">
                <a16:creationId xmlns:a16="http://schemas.microsoft.com/office/drawing/2014/main" id="{2C1B7004-9A58-7BCD-B718-C19D9688DFD9}"/>
              </a:ext>
            </a:extLst>
          </p:cNvPr>
          <p:cNvSpPr/>
          <p:nvPr/>
        </p:nvSpPr>
        <p:spPr>
          <a:xfrm>
            <a:off x="2020405" y="1938432"/>
            <a:ext cx="1311199" cy="2699936"/>
          </a:xfrm>
          <a:prstGeom prst="rect">
            <a:avLst/>
          </a:prstGeom>
          <a:solidFill>
            <a:schemeClr val="tx2">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ysClr val="windowText" lastClr="000000"/>
                </a:solidFill>
              </a:rPr>
              <a:t>Group II</a:t>
            </a:r>
            <a:endParaRPr lang="en-US" sz="1400" dirty="0"/>
          </a:p>
        </p:txBody>
      </p:sp>
      <p:sp>
        <p:nvSpPr>
          <p:cNvPr id="31" name="Rectangle 30">
            <a:extLst>
              <a:ext uri="{FF2B5EF4-FFF2-40B4-BE49-F238E27FC236}">
                <a16:creationId xmlns:a16="http://schemas.microsoft.com/office/drawing/2014/main" id="{A83846D5-9A36-81D1-5C36-B12DC9EB86BC}"/>
              </a:ext>
            </a:extLst>
          </p:cNvPr>
          <p:cNvSpPr/>
          <p:nvPr/>
        </p:nvSpPr>
        <p:spPr>
          <a:xfrm>
            <a:off x="1188345" y="4638368"/>
            <a:ext cx="5051171" cy="758857"/>
          </a:xfrm>
          <a:prstGeom prst="rect">
            <a:avLst/>
          </a:prstGeom>
          <a:solidFill>
            <a:schemeClr val="tx2">
              <a:alpha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dirty="0">
                <a:solidFill>
                  <a:sysClr val="windowText" lastClr="000000"/>
                </a:solidFill>
              </a:rPr>
              <a:t>Group IV</a:t>
            </a:r>
          </a:p>
        </p:txBody>
      </p:sp>
      <p:sp>
        <p:nvSpPr>
          <p:cNvPr id="32" name="TextBox 31">
            <a:extLst>
              <a:ext uri="{FF2B5EF4-FFF2-40B4-BE49-F238E27FC236}">
                <a16:creationId xmlns:a16="http://schemas.microsoft.com/office/drawing/2014/main" id="{361C2775-5652-5F33-691A-E2BA549CDDC9}"/>
              </a:ext>
            </a:extLst>
          </p:cNvPr>
          <p:cNvSpPr txBox="1"/>
          <p:nvPr/>
        </p:nvSpPr>
        <p:spPr>
          <a:xfrm>
            <a:off x="2194102" y="1089367"/>
            <a:ext cx="4575686" cy="584775"/>
          </a:xfrm>
          <a:prstGeom prst="rect">
            <a:avLst/>
          </a:prstGeom>
          <a:noFill/>
        </p:spPr>
        <p:txBody>
          <a:bodyPr wrap="square">
            <a:spAutoFit/>
          </a:bodyPr>
          <a:lstStyle/>
          <a:p>
            <a:r>
              <a:rPr lang="en-US" sz="1600" b="1" dirty="0"/>
              <a:t>MIL-PRF-32662: Adhesive, High-Loading Rate, for Structural and Armor Applications</a:t>
            </a:r>
          </a:p>
        </p:txBody>
      </p:sp>
      <p:sp>
        <p:nvSpPr>
          <p:cNvPr id="33" name="Content Placeholder 3">
            <a:extLst>
              <a:ext uri="{FF2B5EF4-FFF2-40B4-BE49-F238E27FC236}">
                <a16:creationId xmlns:a16="http://schemas.microsoft.com/office/drawing/2014/main" id="{1170684E-77B4-B175-BCA5-57E2CB3F786A}"/>
              </a:ext>
            </a:extLst>
          </p:cNvPr>
          <p:cNvSpPr txBox="1">
            <a:spLocks/>
          </p:cNvSpPr>
          <p:nvPr/>
        </p:nvSpPr>
        <p:spPr>
          <a:xfrm>
            <a:off x="6258743" y="2589987"/>
            <a:ext cx="2793748" cy="2222204"/>
          </a:xfrm>
          <a:prstGeom prst="rect">
            <a:avLst/>
          </a:prstGeom>
        </p:spPr>
        <p:txBody>
          <a:bodyPr/>
          <a:lst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b="1" dirty="0"/>
              <a:t>Minimal test burden, optimized for armor</a:t>
            </a:r>
          </a:p>
          <a:p>
            <a:pPr lvl="1"/>
            <a:r>
              <a:rPr lang="en-US" sz="1600" dirty="0"/>
              <a:t>Single lap joint</a:t>
            </a:r>
          </a:p>
          <a:p>
            <a:pPr lvl="2"/>
            <a:r>
              <a:rPr lang="en-US" sz="1200" dirty="0"/>
              <a:t>Room temp</a:t>
            </a:r>
          </a:p>
          <a:p>
            <a:pPr lvl="2"/>
            <a:r>
              <a:rPr lang="en-US" sz="1200" dirty="0"/>
              <a:t>Hot/wet</a:t>
            </a:r>
          </a:p>
          <a:p>
            <a:pPr lvl="2"/>
            <a:r>
              <a:rPr lang="en-US" sz="1200" dirty="0"/>
              <a:t>Elevated temp</a:t>
            </a:r>
          </a:p>
          <a:p>
            <a:pPr lvl="1"/>
            <a:r>
              <a:rPr lang="en-US" sz="1600" dirty="0"/>
              <a:t>Mode I stress corrosion cracking</a:t>
            </a:r>
          </a:p>
          <a:p>
            <a:pPr lvl="1"/>
            <a:r>
              <a:rPr lang="en-US" sz="1600" i="1" dirty="0"/>
              <a:t>Pre-2018 all Group I adhesives were experimental and failed environmental conditioning</a:t>
            </a:r>
            <a:endParaRPr lang="en-US" sz="1400" i="1" dirty="0"/>
          </a:p>
          <a:p>
            <a:pPr>
              <a:buFont typeface="Arial" panose="020B0604020202020204" pitchFamily="34" charset="0"/>
              <a:buChar char="•"/>
            </a:pPr>
            <a:endParaRPr lang="en-US" sz="1400" dirty="0"/>
          </a:p>
        </p:txBody>
      </p:sp>
    </p:spTree>
    <p:extLst>
      <p:ext uri="{BB962C8B-B14F-4D97-AF65-F5344CB8AC3E}">
        <p14:creationId xmlns:p14="http://schemas.microsoft.com/office/powerpoint/2010/main" val="3304649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5822FD9-D23F-DC6D-2CF6-901FEA11295D}"/>
              </a:ext>
            </a:extLst>
          </p:cNvPr>
          <p:cNvGrpSpPr/>
          <p:nvPr/>
        </p:nvGrpSpPr>
        <p:grpSpPr>
          <a:xfrm>
            <a:off x="737755" y="2278380"/>
            <a:ext cx="5509260" cy="3642443"/>
            <a:chOff x="2156460" y="1508760"/>
            <a:chExt cx="5509260" cy="3642443"/>
          </a:xfrm>
        </p:grpSpPr>
        <p:pic>
          <p:nvPicPr>
            <p:cNvPr id="20" name="Picture 19">
              <a:extLst>
                <a:ext uri="{FF2B5EF4-FFF2-40B4-BE49-F238E27FC236}">
                  <a16:creationId xmlns:a16="http://schemas.microsoft.com/office/drawing/2014/main" id="{EFC789BF-BF60-24F4-5B1A-12BBA45F7F5E}"/>
                </a:ext>
              </a:extLst>
            </p:cNvPr>
            <p:cNvPicPr>
              <a:picLocks noChangeAspect="1"/>
            </p:cNvPicPr>
            <p:nvPr/>
          </p:nvPicPr>
          <p:blipFill>
            <a:blip r:embed="rId3"/>
            <a:stretch>
              <a:fillRect/>
            </a:stretch>
          </p:blipFill>
          <p:spPr>
            <a:xfrm>
              <a:off x="2156460" y="1622976"/>
              <a:ext cx="5372100" cy="3528227"/>
            </a:xfrm>
            <a:prstGeom prst="rect">
              <a:avLst/>
            </a:prstGeom>
          </p:spPr>
        </p:pic>
        <p:cxnSp>
          <p:nvCxnSpPr>
            <p:cNvPr id="13" name="Straight Connector 12">
              <a:extLst>
                <a:ext uri="{FF2B5EF4-FFF2-40B4-BE49-F238E27FC236}">
                  <a16:creationId xmlns:a16="http://schemas.microsoft.com/office/drawing/2014/main" id="{A758F9E4-A5F1-4B2A-045D-7690B386EFAC}"/>
                </a:ext>
              </a:extLst>
            </p:cNvPr>
            <p:cNvCxnSpPr/>
            <p:nvPr/>
          </p:nvCxnSpPr>
          <p:spPr>
            <a:xfrm flipV="1">
              <a:off x="2606040" y="150876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99A2AD-8A80-C8F0-9054-5FD646218605}"/>
                </a:ext>
              </a:extLst>
            </p:cNvPr>
            <p:cNvCxnSpPr>
              <a:cxnSpLocks/>
            </p:cNvCxnSpPr>
            <p:nvPr/>
          </p:nvCxnSpPr>
          <p:spPr>
            <a:xfrm>
              <a:off x="2606040" y="4625340"/>
              <a:ext cx="5059680" cy="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336BAD65-B856-CC56-9924-ADB91CAA8473}"/>
              </a:ext>
            </a:extLst>
          </p:cNvPr>
          <p:cNvCxnSpPr/>
          <p:nvPr/>
        </p:nvCxnSpPr>
        <p:spPr>
          <a:xfrm flipV="1">
            <a:off x="1188720" y="227838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F7CAD87-0376-8D59-1E49-0C6529C5D94B}"/>
              </a:ext>
            </a:extLst>
          </p:cNvPr>
          <p:cNvPicPr>
            <a:picLocks noChangeAspect="1"/>
          </p:cNvPicPr>
          <p:nvPr/>
        </p:nvPicPr>
        <p:blipFill>
          <a:blip r:embed="rId4"/>
          <a:stretch>
            <a:fillRect/>
          </a:stretch>
        </p:blipFill>
        <p:spPr>
          <a:xfrm>
            <a:off x="717999" y="2390352"/>
            <a:ext cx="398708" cy="3794760"/>
          </a:xfrm>
          <a:prstGeom prst="rect">
            <a:avLst/>
          </a:prstGeom>
        </p:spPr>
      </p:pic>
      <p:sp>
        <p:nvSpPr>
          <p:cNvPr id="26" name="TextBox 25">
            <a:extLst>
              <a:ext uri="{FF2B5EF4-FFF2-40B4-BE49-F238E27FC236}">
                <a16:creationId xmlns:a16="http://schemas.microsoft.com/office/drawing/2014/main" id="{5DE2C3DA-8962-4DF5-7E6C-3D094C5B9A67}"/>
              </a:ext>
            </a:extLst>
          </p:cNvPr>
          <p:cNvSpPr txBox="1"/>
          <p:nvPr/>
        </p:nvSpPr>
        <p:spPr>
          <a:xfrm rot="16200000">
            <a:off x="-438866" y="3649980"/>
            <a:ext cx="2339102" cy="369332"/>
          </a:xfrm>
          <a:prstGeom prst="rect">
            <a:avLst/>
          </a:prstGeom>
          <a:solidFill>
            <a:schemeClr val="bg1"/>
          </a:solidFill>
        </p:spPr>
        <p:txBody>
          <a:bodyPr wrap="none" rtlCol="0">
            <a:spAutoFit/>
          </a:bodyPr>
          <a:lstStyle/>
          <a:p>
            <a:r>
              <a:rPr lang="en-US" sz="1800" b="1" dirty="0"/>
              <a:t>Max Strength (MPa)</a:t>
            </a:r>
          </a:p>
        </p:txBody>
      </p:sp>
      <p:sp>
        <p:nvSpPr>
          <p:cNvPr id="28" name="TextBox 27">
            <a:extLst>
              <a:ext uri="{FF2B5EF4-FFF2-40B4-BE49-F238E27FC236}">
                <a16:creationId xmlns:a16="http://schemas.microsoft.com/office/drawing/2014/main" id="{9ACDB587-5389-2115-566C-04DA7F200D71}"/>
              </a:ext>
            </a:extLst>
          </p:cNvPr>
          <p:cNvSpPr txBox="1"/>
          <p:nvPr/>
        </p:nvSpPr>
        <p:spPr>
          <a:xfrm>
            <a:off x="1404984" y="5683636"/>
            <a:ext cx="4416594" cy="369332"/>
          </a:xfrm>
          <a:prstGeom prst="rect">
            <a:avLst/>
          </a:prstGeom>
          <a:solidFill>
            <a:schemeClr val="bg1"/>
          </a:solidFill>
        </p:spPr>
        <p:txBody>
          <a:bodyPr wrap="none" rtlCol="0">
            <a:spAutoFit/>
          </a:bodyPr>
          <a:lstStyle/>
          <a:p>
            <a:r>
              <a:rPr lang="en-US" sz="1800" b="1" dirty="0"/>
              <a:t>Displacement at complete failure (mm)</a:t>
            </a:r>
          </a:p>
        </p:txBody>
      </p:sp>
      <p:pic>
        <p:nvPicPr>
          <p:cNvPr id="17" name="Picture 16">
            <a:extLst>
              <a:ext uri="{FF2B5EF4-FFF2-40B4-BE49-F238E27FC236}">
                <a16:creationId xmlns:a16="http://schemas.microsoft.com/office/drawing/2014/main" id="{2088DDAF-978B-B900-DB6E-121EBF8643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833" y="1290958"/>
            <a:ext cx="842510" cy="654263"/>
          </a:xfrm>
          <a:prstGeom prst="rect">
            <a:avLst/>
          </a:prstGeom>
        </p:spPr>
      </p:pic>
      <p:sp>
        <p:nvSpPr>
          <p:cNvPr id="7" name="Oval 6">
            <a:extLst>
              <a:ext uri="{FF2B5EF4-FFF2-40B4-BE49-F238E27FC236}">
                <a16:creationId xmlns:a16="http://schemas.microsoft.com/office/drawing/2014/main" id="{8199426C-D0E5-3936-C93C-A9D68EA03C81}"/>
              </a:ext>
            </a:extLst>
          </p:cNvPr>
          <p:cNvSpPr>
            <a:spLocks noChangeAspect="1"/>
          </p:cNvSpPr>
          <p:nvPr/>
        </p:nvSpPr>
        <p:spPr>
          <a:xfrm>
            <a:off x="3716435" y="2098085"/>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62FF069-28C4-8D94-7B3B-DFF7490817BC}"/>
              </a:ext>
            </a:extLst>
          </p:cNvPr>
          <p:cNvSpPr>
            <a:spLocks noChangeAspect="1"/>
          </p:cNvSpPr>
          <p:nvPr/>
        </p:nvSpPr>
        <p:spPr>
          <a:xfrm>
            <a:off x="4724299" y="1853781"/>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95DB260-880D-DBFB-62AF-BC463EF49CF2}"/>
              </a:ext>
            </a:extLst>
          </p:cNvPr>
          <p:cNvSpPr>
            <a:spLocks noChangeAspect="1"/>
          </p:cNvSpPr>
          <p:nvPr/>
        </p:nvSpPr>
        <p:spPr>
          <a:xfrm>
            <a:off x="3777931" y="2082693"/>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BBF7C07-4436-C1E7-3C1C-151D44C15E04}"/>
              </a:ext>
            </a:extLst>
          </p:cNvPr>
          <p:cNvSpPr>
            <a:spLocks noChangeAspect="1"/>
          </p:cNvSpPr>
          <p:nvPr/>
        </p:nvSpPr>
        <p:spPr>
          <a:xfrm>
            <a:off x="3897346" y="2001186"/>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8FB4247-3EAC-5DA5-3A5D-50E8885DE9B4}"/>
              </a:ext>
            </a:extLst>
          </p:cNvPr>
          <p:cNvSpPr>
            <a:spLocks noChangeAspect="1"/>
          </p:cNvSpPr>
          <p:nvPr/>
        </p:nvSpPr>
        <p:spPr>
          <a:xfrm>
            <a:off x="4491951" y="1883766"/>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05D742B-ADC5-487A-1E2E-A4C0DFC666F8}"/>
              </a:ext>
            </a:extLst>
          </p:cNvPr>
          <p:cNvCxnSpPr/>
          <p:nvPr/>
        </p:nvCxnSpPr>
        <p:spPr>
          <a:xfrm>
            <a:off x="3331604" y="4636104"/>
            <a:ext cx="2915411"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151B8E7-ECE1-4AD6-A570-2D3081E79A4F}"/>
              </a:ext>
            </a:extLst>
          </p:cNvPr>
          <p:cNvCxnSpPr/>
          <p:nvPr/>
        </p:nvCxnSpPr>
        <p:spPr>
          <a:xfrm flipV="1">
            <a:off x="3331604" y="1640309"/>
            <a:ext cx="0" cy="299579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C54DE5D5-4695-0A17-20A7-B009FF77935B}"/>
              </a:ext>
            </a:extLst>
          </p:cNvPr>
          <p:cNvSpPr>
            <a:spLocks noGrp="1"/>
          </p:cNvSpPr>
          <p:nvPr>
            <p:ph type="title"/>
          </p:nvPr>
        </p:nvSpPr>
        <p:spPr/>
        <p:txBody>
          <a:bodyPr/>
          <a:lstStyle/>
          <a:p>
            <a:r>
              <a:rPr lang="en-US" sz="2000" dirty="0"/>
              <a:t>Leap-ahead performance motivated by Ground Vehicle armor</a:t>
            </a:r>
            <a:endParaRPr lang="en-US" dirty="0"/>
          </a:p>
        </p:txBody>
      </p:sp>
      <p:sp>
        <p:nvSpPr>
          <p:cNvPr id="18" name="Oval 17">
            <a:extLst>
              <a:ext uri="{FF2B5EF4-FFF2-40B4-BE49-F238E27FC236}">
                <a16:creationId xmlns:a16="http://schemas.microsoft.com/office/drawing/2014/main" id="{5D46C4A5-6FB3-94F9-160A-AF334CDA2997}"/>
              </a:ext>
            </a:extLst>
          </p:cNvPr>
          <p:cNvSpPr/>
          <p:nvPr/>
        </p:nvSpPr>
        <p:spPr>
          <a:xfrm rot="20798869">
            <a:off x="3453728" y="1790602"/>
            <a:ext cx="1588957" cy="445131"/>
          </a:xfrm>
          <a:prstGeom prst="ellipse">
            <a:avLst/>
          </a:prstGeom>
          <a:solidFill>
            <a:srgbClr val="00B05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3">
            <a:extLst>
              <a:ext uri="{FF2B5EF4-FFF2-40B4-BE49-F238E27FC236}">
                <a16:creationId xmlns:a16="http://schemas.microsoft.com/office/drawing/2014/main" id="{D41BDE7C-171F-7C19-B714-1001FEBA2A76}"/>
              </a:ext>
            </a:extLst>
          </p:cNvPr>
          <p:cNvSpPr txBox="1">
            <a:spLocks/>
          </p:cNvSpPr>
          <p:nvPr/>
        </p:nvSpPr>
        <p:spPr>
          <a:xfrm>
            <a:off x="5567830" y="1601664"/>
            <a:ext cx="3226933" cy="1416010"/>
          </a:xfrm>
          <a:prstGeom prst="rect">
            <a:avLst/>
          </a:prstGeom>
        </p:spPr>
        <p:txBody>
          <a:bodyPr/>
          <a:lst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sz="1800" b="1" dirty="0"/>
              <a:t>PPG PR-2930</a:t>
            </a:r>
          </a:p>
          <a:p>
            <a:pPr lvl="1"/>
            <a:r>
              <a:rPr lang="en-US" sz="1600" dirty="0"/>
              <a:t>Toughened epoxy</a:t>
            </a:r>
          </a:p>
          <a:p>
            <a:pPr lvl="1"/>
            <a:r>
              <a:rPr lang="en-US" sz="1600" dirty="0"/>
              <a:t>Passed environmental tests</a:t>
            </a:r>
          </a:p>
          <a:p>
            <a:pPr lvl="1"/>
            <a:r>
              <a:rPr lang="en-US" sz="1600" dirty="0"/>
              <a:t>Commercially scaled</a:t>
            </a:r>
            <a:endParaRPr lang="en-US" sz="1400" dirty="0"/>
          </a:p>
        </p:txBody>
      </p:sp>
      <p:sp>
        <p:nvSpPr>
          <p:cNvPr id="19" name="TextBox 18">
            <a:extLst>
              <a:ext uri="{FF2B5EF4-FFF2-40B4-BE49-F238E27FC236}">
                <a16:creationId xmlns:a16="http://schemas.microsoft.com/office/drawing/2014/main" id="{B9F4F5D7-D779-D845-1FCC-F71969881D66}"/>
              </a:ext>
            </a:extLst>
          </p:cNvPr>
          <p:cNvSpPr txBox="1"/>
          <p:nvPr/>
        </p:nvSpPr>
        <p:spPr>
          <a:xfrm>
            <a:off x="4286607" y="4247311"/>
            <a:ext cx="1005403" cy="369332"/>
          </a:xfrm>
          <a:prstGeom prst="rect">
            <a:avLst/>
          </a:prstGeom>
          <a:noFill/>
        </p:spPr>
        <p:txBody>
          <a:bodyPr wrap="none" rtlCol="0">
            <a:spAutoFit/>
          </a:bodyPr>
          <a:lstStyle/>
          <a:p>
            <a:r>
              <a:rPr lang="en-US" sz="1800" b="1" dirty="0">
                <a:solidFill>
                  <a:sysClr val="windowText" lastClr="000000"/>
                </a:solidFill>
              </a:rPr>
              <a:t>Group I</a:t>
            </a:r>
          </a:p>
        </p:txBody>
      </p:sp>
    </p:spTree>
    <p:extLst>
      <p:ext uri="{BB962C8B-B14F-4D97-AF65-F5344CB8AC3E}">
        <p14:creationId xmlns:p14="http://schemas.microsoft.com/office/powerpoint/2010/main" val="1434817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spcBef>
                <a:spcPts val="600"/>
              </a:spcBef>
              <a:spcAft>
                <a:spcPts val="600"/>
              </a:spcAft>
            </a:pPr>
            <a:r>
              <a:rPr lang="en-US" sz="2000" dirty="0"/>
              <a:t>Leap-ahead performance motivated by Ground Vehicle armor</a:t>
            </a:r>
          </a:p>
        </p:txBody>
      </p:sp>
      <p:pic>
        <p:nvPicPr>
          <p:cNvPr id="4" name="Picture 3">
            <a:extLst>
              <a:ext uri="{FF2B5EF4-FFF2-40B4-BE49-F238E27FC236}">
                <a16:creationId xmlns:a16="http://schemas.microsoft.com/office/drawing/2014/main" id="{43B65922-096E-0691-75F0-B7F2E3DC345F}"/>
              </a:ext>
            </a:extLst>
          </p:cNvPr>
          <p:cNvPicPr>
            <a:picLocks noChangeAspect="1"/>
          </p:cNvPicPr>
          <p:nvPr/>
        </p:nvPicPr>
        <p:blipFill>
          <a:blip r:embed="rId3"/>
          <a:stretch>
            <a:fillRect/>
          </a:stretch>
        </p:blipFill>
        <p:spPr>
          <a:xfrm>
            <a:off x="2707897" y="4166819"/>
            <a:ext cx="2329302" cy="1263892"/>
          </a:xfrm>
          <a:prstGeom prst="rect">
            <a:avLst/>
          </a:prstGeom>
        </p:spPr>
      </p:pic>
      <p:sp>
        <p:nvSpPr>
          <p:cNvPr id="5" name="TextBox 4">
            <a:extLst>
              <a:ext uri="{FF2B5EF4-FFF2-40B4-BE49-F238E27FC236}">
                <a16:creationId xmlns:a16="http://schemas.microsoft.com/office/drawing/2014/main" id="{F82DBC12-035F-C849-BE4D-EF2784E31383}"/>
              </a:ext>
            </a:extLst>
          </p:cNvPr>
          <p:cNvSpPr txBox="1"/>
          <p:nvPr/>
        </p:nvSpPr>
        <p:spPr>
          <a:xfrm>
            <a:off x="1553418" y="5602952"/>
            <a:ext cx="4837857" cy="661720"/>
          </a:xfrm>
          <a:prstGeom prst="rect">
            <a:avLst/>
          </a:prstGeom>
          <a:noFill/>
        </p:spPr>
        <p:txBody>
          <a:bodyPr wrap="square" rtlCol="0">
            <a:spAutoFit/>
          </a:bodyPr>
          <a:lstStyle/>
          <a:p>
            <a:pPr marL="285750" indent="-285750">
              <a:spcBef>
                <a:spcPts val="0"/>
              </a:spcBef>
              <a:spcAft>
                <a:spcPts val="600"/>
              </a:spcAft>
              <a:buFont typeface="Arial" panose="020B0604020202020204" pitchFamily="34" charset="0"/>
              <a:buChar char="•"/>
            </a:pPr>
            <a:r>
              <a:rPr lang="en-US" sz="1600" b="1" dirty="0"/>
              <a:t>15% of $1.5B/year vehicle assembly market*</a:t>
            </a:r>
          </a:p>
          <a:p>
            <a:pPr marL="285750" indent="-285750">
              <a:spcBef>
                <a:spcPts val="0"/>
              </a:spcBef>
              <a:spcAft>
                <a:spcPts val="600"/>
              </a:spcAft>
              <a:buFont typeface="Arial" panose="020B0604020202020204" pitchFamily="34" charset="0"/>
              <a:buChar char="•"/>
            </a:pPr>
            <a:r>
              <a:rPr lang="en-US" sz="1600" b="1" dirty="0"/>
              <a:t>Growth rate at 4X GDP</a:t>
            </a:r>
          </a:p>
        </p:txBody>
      </p:sp>
      <p:sp>
        <p:nvSpPr>
          <p:cNvPr id="6" name="TextBox 5">
            <a:extLst>
              <a:ext uri="{FF2B5EF4-FFF2-40B4-BE49-F238E27FC236}">
                <a16:creationId xmlns:a16="http://schemas.microsoft.com/office/drawing/2014/main" id="{11ECC609-D5BB-80C2-2FDD-333E4448E2D1}"/>
              </a:ext>
            </a:extLst>
          </p:cNvPr>
          <p:cNvSpPr txBox="1"/>
          <p:nvPr/>
        </p:nvSpPr>
        <p:spPr>
          <a:xfrm>
            <a:off x="66348" y="2901259"/>
            <a:ext cx="2394312" cy="907941"/>
          </a:xfrm>
          <a:prstGeom prst="rect">
            <a:avLst/>
          </a:prstGeom>
          <a:noFill/>
        </p:spPr>
        <p:txBody>
          <a:bodyPr wrap="square" rtlCol="0">
            <a:spAutoFit/>
          </a:bodyPr>
          <a:lstStyle/>
          <a:p>
            <a:pPr marL="285750" indent="-285750">
              <a:spcBef>
                <a:spcPts val="0"/>
              </a:spcBef>
              <a:spcAft>
                <a:spcPts val="600"/>
              </a:spcAft>
              <a:buFont typeface="Arial" panose="020B0604020202020204" pitchFamily="34" charset="0"/>
              <a:buChar char="•"/>
            </a:pPr>
            <a:r>
              <a:rPr lang="en-US" sz="1600" b="1" dirty="0"/>
              <a:t>MIL-PRF-32662</a:t>
            </a:r>
          </a:p>
          <a:p>
            <a:pPr marL="285750" indent="-285750">
              <a:spcBef>
                <a:spcPts val="0"/>
              </a:spcBef>
              <a:spcAft>
                <a:spcPts val="600"/>
              </a:spcAft>
              <a:buFont typeface="Arial" panose="020B0604020202020204" pitchFamily="34" charset="0"/>
              <a:buChar char="•"/>
            </a:pPr>
            <a:r>
              <a:rPr lang="en-US" sz="1600" b="1" dirty="0"/>
              <a:t>Embedded drivers for armor bonding</a:t>
            </a:r>
          </a:p>
        </p:txBody>
      </p:sp>
      <p:pic>
        <p:nvPicPr>
          <p:cNvPr id="7" name="Picture 6">
            <a:extLst>
              <a:ext uri="{FF2B5EF4-FFF2-40B4-BE49-F238E27FC236}">
                <a16:creationId xmlns:a16="http://schemas.microsoft.com/office/drawing/2014/main" id="{450C6B9E-D6D6-3085-37C1-E6494E7FD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553" y="1032659"/>
            <a:ext cx="1078377" cy="647026"/>
          </a:xfrm>
          <a:prstGeom prst="rect">
            <a:avLst/>
          </a:prstGeom>
        </p:spPr>
      </p:pic>
      <p:pic>
        <p:nvPicPr>
          <p:cNvPr id="8" name="Picture 7">
            <a:extLst>
              <a:ext uri="{FF2B5EF4-FFF2-40B4-BE49-F238E27FC236}">
                <a16:creationId xmlns:a16="http://schemas.microsoft.com/office/drawing/2014/main" id="{E362B2B1-D2F3-387A-C80D-97F4CC15A961}"/>
              </a:ext>
            </a:extLst>
          </p:cNvPr>
          <p:cNvPicPr>
            <a:picLocks noChangeAspect="1"/>
          </p:cNvPicPr>
          <p:nvPr/>
        </p:nvPicPr>
        <p:blipFill>
          <a:blip r:embed="rId5"/>
          <a:stretch>
            <a:fillRect/>
          </a:stretch>
        </p:blipFill>
        <p:spPr>
          <a:xfrm>
            <a:off x="250176" y="1590350"/>
            <a:ext cx="1597132" cy="1254635"/>
          </a:xfrm>
          <a:prstGeom prst="rect">
            <a:avLst/>
          </a:prstGeom>
        </p:spPr>
      </p:pic>
      <p:sp>
        <p:nvSpPr>
          <p:cNvPr id="9" name="TextBox 8">
            <a:extLst>
              <a:ext uri="{FF2B5EF4-FFF2-40B4-BE49-F238E27FC236}">
                <a16:creationId xmlns:a16="http://schemas.microsoft.com/office/drawing/2014/main" id="{FBB3A7CE-3520-E6AF-F02B-5B02E52E1A3C}"/>
              </a:ext>
            </a:extLst>
          </p:cNvPr>
          <p:cNvSpPr txBox="1"/>
          <p:nvPr/>
        </p:nvSpPr>
        <p:spPr>
          <a:xfrm>
            <a:off x="5415874" y="1358348"/>
            <a:ext cx="3477950" cy="3185487"/>
          </a:xfrm>
          <a:prstGeom prst="rect">
            <a:avLst/>
          </a:prstGeom>
          <a:noFill/>
        </p:spPr>
        <p:txBody>
          <a:bodyPr wrap="square" rtlCol="0">
            <a:spAutoFit/>
          </a:bodyPr>
          <a:lstStyle/>
          <a:p>
            <a:pPr>
              <a:spcBef>
                <a:spcPts val="0"/>
              </a:spcBef>
              <a:spcAft>
                <a:spcPts val="600"/>
              </a:spcAft>
            </a:pPr>
            <a:r>
              <a:rPr lang="en-US" sz="1600" b="1" dirty="0"/>
              <a:t>Outcomes</a:t>
            </a:r>
          </a:p>
          <a:p>
            <a:pPr marL="285750" indent="-285750">
              <a:spcBef>
                <a:spcPts val="0"/>
              </a:spcBef>
              <a:spcAft>
                <a:spcPts val="600"/>
              </a:spcAft>
              <a:buFont typeface="Arial" panose="020B0604020202020204" pitchFamily="34" charset="0"/>
              <a:buChar char="•"/>
            </a:pPr>
            <a:r>
              <a:rPr lang="en-US" sz="1600" b="1" dirty="0"/>
              <a:t>TRL1 to MRL9 in 4 years</a:t>
            </a:r>
          </a:p>
          <a:p>
            <a:pPr marL="285750" indent="-285750">
              <a:spcBef>
                <a:spcPts val="0"/>
              </a:spcBef>
              <a:spcAft>
                <a:spcPts val="600"/>
              </a:spcAft>
              <a:buFont typeface="Arial" panose="020B0604020202020204" pitchFamily="34" charset="0"/>
              <a:buChar char="•"/>
            </a:pPr>
            <a:r>
              <a:rPr lang="en-US" sz="1600" b="1" dirty="0"/>
              <a:t>Independent validation of MIL-PRF-32662’s data-driven ballistic to static correlations</a:t>
            </a:r>
          </a:p>
          <a:p>
            <a:pPr marL="285750" indent="-285750">
              <a:spcBef>
                <a:spcPts val="0"/>
              </a:spcBef>
              <a:spcAft>
                <a:spcPts val="600"/>
              </a:spcAft>
              <a:buFont typeface="Arial" panose="020B0604020202020204" pitchFamily="34" charset="0"/>
              <a:buChar char="•"/>
            </a:pPr>
            <a:r>
              <a:rPr lang="en-US" sz="1600" b="1" dirty="0"/>
              <a:t>1</a:t>
            </a:r>
            <a:r>
              <a:rPr lang="en-US" sz="1600" b="1" baseline="30000" dirty="0"/>
              <a:t>st</a:t>
            </a:r>
            <a:r>
              <a:rPr lang="en-US" sz="1600" b="1" dirty="0"/>
              <a:t> place 2020 industry innovation award</a:t>
            </a:r>
          </a:p>
          <a:p>
            <a:pPr marL="285750" indent="-285750">
              <a:spcBef>
                <a:spcPts val="0"/>
              </a:spcBef>
              <a:spcAft>
                <a:spcPts val="600"/>
              </a:spcAft>
              <a:buFont typeface="Arial" panose="020B0604020202020204" pitchFamily="34" charset="0"/>
              <a:buChar char="•"/>
            </a:pPr>
            <a:r>
              <a:rPr lang="en-US" sz="1600" b="1" dirty="0"/>
              <a:t>Available for DoD trials as obtainable commercial product </a:t>
            </a:r>
          </a:p>
          <a:p>
            <a:pPr marL="285750" indent="-285750">
              <a:spcBef>
                <a:spcPts val="0"/>
              </a:spcBef>
              <a:spcAft>
                <a:spcPts val="600"/>
              </a:spcAft>
              <a:buFont typeface="Arial" panose="020B0604020202020204" pitchFamily="34" charset="0"/>
              <a:buChar char="•"/>
            </a:pPr>
            <a:endParaRPr lang="en-US" sz="1600" b="1" dirty="0"/>
          </a:p>
        </p:txBody>
      </p:sp>
      <p:sp>
        <p:nvSpPr>
          <p:cNvPr id="10" name="TextBox 9">
            <a:extLst>
              <a:ext uri="{FF2B5EF4-FFF2-40B4-BE49-F238E27FC236}">
                <a16:creationId xmlns:a16="http://schemas.microsoft.com/office/drawing/2014/main" id="{728EFDAB-ED42-78C1-1B96-2373EF9458D3}"/>
              </a:ext>
            </a:extLst>
          </p:cNvPr>
          <p:cNvSpPr txBox="1"/>
          <p:nvPr/>
        </p:nvSpPr>
        <p:spPr>
          <a:xfrm>
            <a:off x="-4727" y="6475639"/>
            <a:ext cx="4754828" cy="215444"/>
          </a:xfrm>
          <a:prstGeom prst="rect">
            <a:avLst/>
          </a:prstGeom>
          <a:noFill/>
        </p:spPr>
        <p:txBody>
          <a:bodyPr wrap="none" rtlCol="0">
            <a:spAutoFit/>
          </a:bodyPr>
          <a:lstStyle/>
          <a:p>
            <a:r>
              <a:rPr lang="en-US" sz="800" dirty="0"/>
              <a:t>* “Breakthrough to a World Challenge, BETAMATE Structural Adhesives", Dow Automotive Systems</a:t>
            </a:r>
          </a:p>
        </p:txBody>
      </p:sp>
      <p:pic>
        <p:nvPicPr>
          <p:cNvPr id="11" name="Picture 10">
            <a:extLst>
              <a:ext uri="{FF2B5EF4-FFF2-40B4-BE49-F238E27FC236}">
                <a16:creationId xmlns:a16="http://schemas.microsoft.com/office/drawing/2014/main" id="{CA31E110-DE9B-5BAB-5876-0480013E9C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0562" y="1142182"/>
            <a:ext cx="641450" cy="498127"/>
          </a:xfrm>
          <a:prstGeom prst="rect">
            <a:avLst/>
          </a:prstGeom>
        </p:spPr>
      </p:pic>
      <p:sp>
        <p:nvSpPr>
          <p:cNvPr id="12" name="TextBox 11">
            <a:extLst>
              <a:ext uri="{FF2B5EF4-FFF2-40B4-BE49-F238E27FC236}">
                <a16:creationId xmlns:a16="http://schemas.microsoft.com/office/drawing/2014/main" id="{9549114D-3A68-17C6-370F-F004B468054F}"/>
              </a:ext>
            </a:extLst>
          </p:cNvPr>
          <p:cNvSpPr txBox="1"/>
          <p:nvPr/>
        </p:nvSpPr>
        <p:spPr>
          <a:xfrm>
            <a:off x="4463003" y="5028981"/>
            <a:ext cx="574196" cy="215444"/>
          </a:xfrm>
          <a:prstGeom prst="rect">
            <a:avLst/>
          </a:prstGeom>
          <a:noFill/>
        </p:spPr>
        <p:txBody>
          <a:bodyPr wrap="none" rtlCol="0">
            <a:spAutoFit/>
          </a:bodyPr>
          <a:lstStyle/>
          <a:p>
            <a:r>
              <a:rPr lang="en-US" sz="800" b="1" dirty="0"/>
              <a:t>3m.com</a:t>
            </a:r>
          </a:p>
        </p:txBody>
      </p:sp>
      <p:pic>
        <p:nvPicPr>
          <p:cNvPr id="14" name="Picture 13">
            <a:extLst>
              <a:ext uri="{FF2B5EF4-FFF2-40B4-BE49-F238E27FC236}">
                <a16:creationId xmlns:a16="http://schemas.microsoft.com/office/drawing/2014/main" id="{E29264FB-8BB8-F17C-131A-5BE0A4035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7897" y="1438288"/>
            <a:ext cx="2441979" cy="2444647"/>
          </a:xfrm>
          <a:prstGeom prst="rect">
            <a:avLst/>
          </a:prstGeom>
        </p:spPr>
      </p:pic>
    </p:spTree>
    <p:extLst>
      <p:ext uri="{BB962C8B-B14F-4D97-AF65-F5344CB8AC3E}">
        <p14:creationId xmlns:p14="http://schemas.microsoft.com/office/powerpoint/2010/main" val="1779221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5822FD9-D23F-DC6D-2CF6-901FEA11295D}"/>
              </a:ext>
            </a:extLst>
          </p:cNvPr>
          <p:cNvGrpSpPr/>
          <p:nvPr/>
        </p:nvGrpSpPr>
        <p:grpSpPr>
          <a:xfrm>
            <a:off x="737755" y="2278380"/>
            <a:ext cx="5509260" cy="3642443"/>
            <a:chOff x="2156460" y="1508760"/>
            <a:chExt cx="5509260" cy="3642443"/>
          </a:xfrm>
        </p:grpSpPr>
        <p:pic>
          <p:nvPicPr>
            <p:cNvPr id="20" name="Picture 19">
              <a:extLst>
                <a:ext uri="{FF2B5EF4-FFF2-40B4-BE49-F238E27FC236}">
                  <a16:creationId xmlns:a16="http://schemas.microsoft.com/office/drawing/2014/main" id="{EFC789BF-BF60-24F4-5B1A-12BBA45F7F5E}"/>
                </a:ext>
              </a:extLst>
            </p:cNvPr>
            <p:cNvPicPr>
              <a:picLocks noChangeAspect="1"/>
            </p:cNvPicPr>
            <p:nvPr/>
          </p:nvPicPr>
          <p:blipFill>
            <a:blip r:embed="rId3"/>
            <a:stretch>
              <a:fillRect/>
            </a:stretch>
          </p:blipFill>
          <p:spPr>
            <a:xfrm>
              <a:off x="2156460" y="1622976"/>
              <a:ext cx="5372100" cy="3528227"/>
            </a:xfrm>
            <a:prstGeom prst="rect">
              <a:avLst/>
            </a:prstGeom>
          </p:spPr>
        </p:pic>
        <p:cxnSp>
          <p:nvCxnSpPr>
            <p:cNvPr id="13" name="Straight Connector 12">
              <a:extLst>
                <a:ext uri="{FF2B5EF4-FFF2-40B4-BE49-F238E27FC236}">
                  <a16:creationId xmlns:a16="http://schemas.microsoft.com/office/drawing/2014/main" id="{A758F9E4-A5F1-4B2A-045D-7690B386EFAC}"/>
                </a:ext>
              </a:extLst>
            </p:cNvPr>
            <p:cNvCxnSpPr/>
            <p:nvPr/>
          </p:nvCxnSpPr>
          <p:spPr>
            <a:xfrm flipV="1">
              <a:off x="2606040" y="150876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99A2AD-8A80-C8F0-9054-5FD646218605}"/>
                </a:ext>
              </a:extLst>
            </p:cNvPr>
            <p:cNvCxnSpPr>
              <a:cxnSpLocks/>
            </p:cNvCxnSpPr>
            <p:nvPr/>
          </p:nvCxnSpPr>
          <p:spPr>
            <a:xfrm>
              <a:off x="2606040" y="4625340"/>
              <a:ext cx="5059680" cy="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336BAD65-B856-CC56-9924-ADB91CAA8473}"/>
              </a:ext>
            </a:extLst>
          </p:cNvPr>
          <p:cNvCxnSpPr/>
          <p:nvPr/>
        </p:nvCxnSpPr>
        <p:spPr>
          <a:xfrm flipV="1">
            <a:off x="1188720" y="227838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F7CAD87-0376-8D59-1E49-0C6529C5D94B}"/>
              </a:ext>
            </a:extLst>
          </p:cNvPr>
          <p:cNvPicPr>
            <a:picLocks noChangeAspect="1"/>
          </p:cNvPicPr>
          <p:nvPr/>
        </p:nvPicPr>
        <p:blipFill>
          <a:blip r:embed="rId4"/>
          <a:stretch>
            <a:fillRect/>
          </a:stretch>
        </p:blipFill>
        <p:spPr>
          <a:xfrm>
            <a:off x="717999" y="2390352"/>
            <a:ext cx="398708" cy="3794760"/>
          </a:xfrm>
          <a:prstGeom prst="rect">
            <a:avLst/>
          </a:prstGeom>
        </p:spPr>
      </p:pic>
      <p:sp>
        <p:nvSpPr>
          <p:cNvPr id="26" name="TextBox 25">
            <a:extLst>
              <a:ext uri="{FF2B5EF4-FFF2-40B4-BE49-F238E27FC236}">
                <a16:creationId xmlns:a16="http://schemas.microsoft.com/office/drawing/2014/main" id="{5DE2C3DA-8962-4DF5-7E6C-3D094C5B9A67}"/>
              </a:ext>
            </a:extLst>
          </p:cNvPr>
          <p:cNvSpPr txBox="1"/>
          <p:nvPr/>
        </p:nvSpPr>
        <p:spPr>
          <a:xfrm rot="16200000">
            <a:off x="-438866" y="3649980"/>
            <a:ext cx="2339102" cy="369332"/>
          </a:xfrm>
          <a:prstGeom prst="rect">
            <a:avLst/>
          </a:prstGeom>
          <a:solidFill>
            <a:schemeClr val="bg1"/>
          </a:solidFill>
        </p:spPr>
        <p:txBody>
          <a:bodyPr wrap="none" rtlCol="0">
            <a:spAutoFit/>
          </a:bodyPr>
          <a:lstStyle/>
          <a:p>
            <a:r>
              <a:rPr lang="en-US" sz="1800" b="1" dirty="0"/>
              <a:t>Max Strength (MPa)</a:t>
            </a:r>
          </a:p>
        </p:txBody>
      </p:sp>
      <p:sp>
        <p:nvSpPr>
          <p:cNvPr id="28" name="TextBox 27">
            <a:extLst>
              <a:ext uri="{FF2B5EF4-FFF2-40B4-BE49-F238E27FC236}">
                <a16:creationId xmlns:a16="http://schemas.microsoft.com/office/drawing/2014/main" id="{9ACDB587-5389-2115-566C-04DA7F200D71}"/>
              </a:ext>
            </a:extLst>
          </p:cNvPr>
          <p:cNvSpPr txBox="1"/>
          <p:nvPr/>
        </p:nvSpPr>
        <p:spPr>
          <a:xfrm>
            <a:off x="1404984" y="5683636"/>
            <a:ext cx="4416594" cy="369332"/>
          </a:xfrm>
          <a:prstGeom prst="rect">
            <a:avLst/>
          </a:prstGeom>
          <a:solidFill>
            <a:schemeClr val="bg1"/>
          </a:solidFill>
        </p:spPr>
        <p:txBody>
          <a:bodyPr wrap="none" rtlCol="0">
            <a:spAutoFit/>
          </a:bodyPr>
          <a:lstStyle/>
          <a:p>
            <a:r>
              <a:rPr lang="en-US" sz="1800" b="1" dirty="0"/>
              <a:t>Displacement at complete failure (mm)</a:t>
            </a:r>
          </a:p>
        </p:txBody>
      </p:sp>
      <p:sp>
        <p:nvSpPr>
          <p:cNvPr id="7" name="Oval 6">
            <a:extLst>
              <a:ext uri="{FF2B5EF4-FFF2-40B4-BE49-F238E27FC236}">
                <a16:creationId xmlns:a16="http://schemas.microsoft.com/office/drawing/2014/main" id="{8199426C-D0E5-3936-C93C-A9D68EA03C81}"/>
              </a:ext>
            </a:extLst>
          </p:cNvPr>
          <p:cNvSpPr>
            <a:spLocks noChangeAspect="1"/>
          </p:cNvSpPr>
          <p:nvPr/>
        </p:nvSpPr>
        <p:spPr>
          <a:xfrm>
            <a:off x="3716435" y="2098085"/>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62FF069-28C4-8D94-7B3B-DFF7490817BC}"/>
              </a:ext>
            </a:extLst>
          </p:cNvPr>
          <p:cNvSpPr>
            <a:spLocks noChangeAspect="1"/>
          </p:cNvSpPr>
          <p:nvPr/>
        </p:nvSpPr>
        <p:spPr>
          <a:xfrm>
            <a:off x="4724299" y="1853781"/>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95DB260-880D-DBFB-62AF-BC463EF49CF2}"/>
              </a:ext>
            </a:extLst>
          </p:cNvPr>
          <p:cNvSpPr>
            <a:spLocks noChangeAspect="1"/>
          </p:cNvSpPr>
          <p:nvPr/>
        </p:nvSpPr>
        <p:spPr>
          <a:xfrm>
            <a:off x="3777931" y="2082693"/>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BBF7C07-4436-C1E7-3C1C-151D44C15E04}"/>
              </a:ext>
            </a:extLst>
          </p:cNvPr>
          <p:cNvSpPr>
            <a:spLocks noChangeAspect="1"/>
          </p:cNvSpPr>
          <p:nvPr/>
        </p:nvSpPr>
        <p:spPr>
          <a:xfrm>
            <a:off x="3897346" y="2001186"/>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8FB4247-3EAC-5DA5-3A5D-50E8885DE9B4}"/>
              </a:ext>
            </a:extLst>
          </p:cNvPr>
          <p:cNvSpPr>
            <a:spLocks noChangeAspect="1"/>
          </p:cNvSpPr>
          <p:nvPr/>
        </p:nvSpPr>
        <p:spPr>
          <a:xfrm>
            <a:off x="4491951" y="1883766"/>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05D742B-ADC5-487A-1E2E-A4C0DFC666F8}"/>
              </a:ext>
            </a:extLst>
          </p:cNvPr>
          <p:cNvCxnSpPr/>
          <p:nvPr/>
        </p:nvCxnSpPr>
        <p:spPr>
          <a:xfrm>
            <a:off x="3331604" y="4636104"/>
            <a:ext cx="2915411"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151B8E7-ECE1-4AD6-A570-2D3081E79A4F}"/>
              </a:ext>
            </a:extLst>
          </p:cNvPr>
          <p:cNvCxnSpPr/>
          <p:nvPr/>
        </p:nvCxnSpPr>
        <p:spPr>
          <a:xfrm flipV="1">
            <a:off x="3331604" y="1640309"/>
            <a:ext cx="0" cy="299579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C54DE5D5-4695-0A17-20A7-B009FF77935B}"/>
              </a:ext>
            </a:extLst>
          </p:cNvPr>
          <p:cNvSpPr>
            <a:spLocks noGrp="1"/>
          </p:cNvSpPr>
          <p:nvPr>
            <p:ph type="title"/>
          </p:nvPr>
        </p:nvSpPr>
        <p:spPr/>
        <p:txBody>
          <a:bodyPr/>
          <a:lstStyle/>
          <a:p>
            <a:r>
              <a:rPr lang="en-US" sz="2000" dirty="0"/>
              <a:t>Leap-ahead performance motivated by Ground Vehicle armor</a:t>
            </a:r>
            <a:endParaRPr lang="en-US" dirty="0"/>
          </a:p>
        </p:txBody>
      </p:sp>
      <p:sp>
        <p:nvSpPr>
          <p:cNvPr id="18" name="Oval 17">
            <a:extLst>
              <a:ext uri="{FF2B5EF4-FFF2-40B4-BE49-F238E27FC236}">
                <a16:creationId xmlns:a16="http://schemas.microsoft.com/office/drawing/2014/main" id="{5D46C4A5-6FB3-94F9-160A-AF334CDA2997}"/>
              </a:ext>
            </a:extLst>
          </p:cNvPr>
          <p:cNvSpPr/>
          <p:nvPr/>
        </p:nvSpPr>
        <p:spPr>
          <a:xfrm rot="20798869">
            <a:off x="3453728" y="1790602"/>
            <a:ext cx="1588957" cy="445131"/>
          </a:xfrm>
          <a:prstGeom prst="ellipse">
            <a:avLst/>
          </a:prstGeom>
          <a:solidFill>
            <a:srgbClr val="00B05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3">
            <a:extLst>
              <a:ext uri="{FF2B5EF4-FFF2-40B4-BE49-F238E27FC236}">
                <a16:creationId xmlns:a16="http://schemas.microsoft.com/office/drawing/2014/main" id="{D41BDE7C-171F-7C19-B714-1001FEBA2A76}"/>
              </a:ext>
            </a:extLst>
          </p:cNvPr>
          <p:cNvSpPr txBox="1">
            <a:spLocks/>
          </p:cNvSpPr>
          <p:nvPr/>
        </p:nvSpPr>
        <p:spPr>
          <a:xfrm>
            <a:off x="5143404" y="1638877"/>
            <a:ext cx="3427017" cy="1416010"/>
          </a:xfrm>
          <a:prstGeom prst="rect">
            <a:avLst/>
          </a:prstGeom>
        </p:spPr>
        <p:txBody>
          <a:bodyPr/>
          <a:lst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sz="1800" b="1" dirty="0"/>
              <a:t>PPG PR-2930</a:t>
            </a:r>
          </a:p>
          <a:p>
            <a:pPr lvl="1"/>
            <a:r>
              <a:rPr lang="en-US" sz="1600" dirty="0"/>
              <a:t>Toughened epoxy</a:t>
            </a:r>
          </a:p>
          <a:p>
            <a:pPr lvl="1"/>
            <a:r>
              <a:rPr lang="en-US" sz="1600" dirty="0"/>
              <a:t>Mode I Fracture Energy (G</a:t>
            </a:r>
            <a:r>
              <a:rPr lang="en-US" sz="1600" baseline="-25000" dirty="0"/>
              <a:t>IC</a:t>
            </a:r>
            <a:r>
              <a:rPr lang="en-US" sz="1600" dirty="0"/>
              <a:t>) 3,200 +/- 450 J/m</a:t>
            </a:r>
            <a:r>
              <a:rPr lang="en-US" sz="1600" baseline="30000" dirty="0"/>
              <a:t>2</a:t>
            </a:r>
          </a:p>
          <a:p>
            <a:pPr lvl="1"/>
            <a:r>
              <a:rPr lang="en-US" sz="1600" dirty="0"/>
              <a:t>Aerospace 1,000 – 2500 J/m</a:t>
            </a:r>
            <a:r>
              <a:rPr lang="en-US" sz="1600" baseline="30000" dirty="0"/>
              <a:t>2</a:t>
            </a:r>
            <a:endParaRPr lang="en-US" sz="1400" dirty="0"/>
          </a:p>
        </p:txBody>
      </p:sp>
      <p:sp>
        <p:nvSpPr>
          <p:cNvPr id="19" name="TextBox 18">
            <a:extLst>
              <a:ext uri="{FF2B5EF4-FFF2-40B4-BE49-F238E27FC236}">
                <a16:creationId xmlns:a16="http://schemas.microsoft.com/office/drawing/2014/main" id="{B9F4F5D7-D779-D845-1FCC-F71969881D66}"/>
              </a:ext>
            </a:extLst>
          </p:cNvPr>
          <p:cNvSpPr txBox="1"/>
          <p:nvPr/>
        </p:nvSpPr>
        <p:spPr>
          <a:xfrm>
            <a:off x="4286607" y="4247311"/>
            <a:ext cx="1005403" cy="369332"/>
          </a:xfrm>
          <a:prstGeom prst="rect">
            <a:avLst/>
          </a:prstGeom>
          <a:noFill/>
        </p:spPr>
        <p:txBody>
          <a:bodyPr wrap="none" rtlCol="0">
            <a:spAutoFit/>
          </a:bodyPr>
          <a:lstStyle/>
          <a:p>
            <a:r>
              <a:rPr lang="en-US" sz="1800" b="1" dirty="0">
                <a:solidFill>
                  <a:sysClr val="windowText" lastClr="000000"/>
                </a:solidFill>
              </a:rPr>
              <a:t>Group I</a:t>
            </a:r>
          </a:p>
        </p:txBody>
      </p:sp>
      <p:sp>
        <p:nvSpPr>
          <p:cNvPr id="22" name="Oval 21">
            <a:extLst>
              <a:ext uri="{FF2B5EF4-FFF2-40B4-BE49-F238E27FC236}">
                <a16:creationId xmlns:a16="http://schemas.microsoft.com/office/drawing/2014/main" id="{53D99D7A-EC03-1015-A608-4B11C19A670A}"/>
              </a:ext>
            </a:extLst>
          </p:cNvPr>
          <p:cNvSpPr/>
          <p:nvPr/>
        </p:nvSpPr>
        <p:spPr>
          <a:xfrm rot="20798869">
            <a:off x="2210334" y="2523757"/>
            <a:ext cx="1240261" cy="725473"/>
          </a:xfrm>
          <a:prstGeom prst="ellipse">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C31BE06-DC0A-F7FD-E907-5F9588DDAB17}"/>
              </a:ext>
            </a:extLst>
          </p:cNvPr>
          <p:cNvPicPr>
            <a:picLocks noChangeAspect="1"/>
          </p:cNvPicPr>
          <p:nvPr/>
        </p:nvPicPr>
        <p:blipFill>
          <a:blip r:embed="rId5"/>
          <a:stretch>
            <a:fillRect/>
          </a:stretch>
        </p:blipFill>
        <p:spPr>
          <a:xfrm>
            <a:off x="2015523" y="1674237"/>
            <a:ext cx="1115259" cy="786822"/>
          </a:xfrm>
          <a:prstGeom prst="rect">
            <a:avLst/>
          </a:prstGeom>
        </p:spPr>
      </p:pic>
      <p:pic>
        <p:nvPicPr>
          <p:cNvPr id="29" name="Picture 10" descr="vehicle">
            <a:extLst>
              <a:ext uri="{FF2B5EF4-FFF2-40B4-BE49-F238E27FC236}">
                <a16:creationId xmlns:a16="http://schemas.microsoft.com/office/drawing/2014/main" id="{A17BAF11-DCDB-CB2D-3136-8DBB07B59A88}"/>
              </a:ext>
            </a:extLst>
          </p:cNvPr>
          <p:cNvPicPr>
            <a:picLocks noChangeAspect="1" noChangeArrowheads="1"/>
          </p:cNvPicPr>
          <p:nvPr/>
        </p:nvPicPr>
        <p:blipFill>
          <a:blip r:embed="rId6" cstate="print"/>
          <a:srcRect t="14850" r="7199" b="11749"/>
          <a:stretch>
            <a:fillRect/>
          </a:stretch>
        </p:blipFill>
        <p:spPr bwMode="auto">
          <a:xfrm>
            <a:off x="3716435" y="984121"/>
            <a:ext cx="964154" cy="699536"/>
          </a:xfrm>
          <a:prstGeom prst="rect">
            <a:avLst/>
          </a:prstGeom>
          <a:noFill/>
          <a:ln w="9525">
            <a:noFill/>
            <a:miter lim="800000"/>
            <a:headEnd/>
            <a:tailEnd/>
          </a:ln>
        </p:spPr>
      </p:pic>
    </p:spTree>
    <p:extLst>
      <p:ext uri="{BB962C8B-B14F-4D97-AF65-F5344CB8AC3E}">
        <p14:creationId xmlns:p14="http://schemas.microsoft.com/office/powerpoint/2010/main" val="376143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5822FD9-D23F-DC6D-2CF6-901FEA11295D}"/>
              </a:ext>
            </a:extLst>
          </p:cNvPr>
          <p:cNvGrpSpPr/>
          <p:nvPr/>
        </p:nvGrpSpPr>
        <p:grpSpPr>
          <a:xfrm>
            <a:off x="737755" y="2278380"/>
            <a:ext cx="5509260" cy="3642443"/>
            <a:chOff x="2156460" y="1508760"/>
            <a:chExt cx="5509260" cy="3642443"/>
          </a:xfrm>
        </p:grpSpPr>
        <p:pic>
          <p:nvPicPr>
            <p:cNvPr id="20" name="Picture 19">
              <a:extLst>
                <a:ext uri="{FF2B5EF4-FFF2-40B4-BE49-F238E27FC236}">
                  <a16:creationId xmlns:a16="http://schemas.microsoft.com/office/drawing/2014/main" id="{EFC789BF-BF60-24F4-5B1A-12BBA45F7F5E}"/>
                </a:ext>
              </a:extLst>
            </p:cNvPr>
            <p:cNvPicPr>
              <a:picLocks noChangeAspect="1"/>
            </p:cNvPicPr>
            <p:nvPr/>
          </p:nvPicPr>
          <p:blipFill>
            <a:blip r:embed="rId3"/>
            <a:stretch>
              <a:fillRect/>
            </a:stretch>
          </p:blipFill>
          <p:spPr>
            <a:xfrm>
              <a:off x="2156460" y="1622976"/>
              <a:ext cx="5372100" cy="3528227"/>
            </a:xfrm>
            <a:prstGeom prst="rect">
              <a:avLst/>
            </a:prstGeom>
          </p:spPr>
        </p:pic>
        <p:cxnSp>
          <p:nvCxnSpPr>
            <p:cNvPr id="13" name="Straight Connector 12">
              <a:extLst>
                <a:ext uri="{FF2B5EF4-FFF2-40B4-BE49-F238E27FC236}">
                  <a16:creationId xmlns:a16="http://schemas.microsoft.com/office/drawing/2014/main" id="{A758F9E4-A5F1-4B2A-045D-7690B386EFAC}"/>
                </a:ext>
              </a:extLst>
            </p:cNvPr>
            <p:cNvCxnSpPr/>
            <p:nvPr/>
          </p:nvCxnSpPr>
          <p:spPr>
            <a:xfrm flipV="1">
              <a:off x="2606040" y="150876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99A2AD-8A80-C8F0-9054-5FD646218605}"/>
                </a:ext>
              </a:extLst>
            </p:cNvPr>
            <p:cNvCxnSpPr>
              <a:cxnSpLocks/>
            </p:cNvCxnSpPr>
            <p:nvPr/>
          </p:nvCxnSpPr>
          <p:spPr>
            <a:xfrm>
              <a:off x="2606040" y="4625340"/>
              <a:ext cx="5059680" cy="0"/>
            </a:xfrm>
            <a:prstGeom prst="line">
              <a:avLst/>
            </a:prstGeom>
            <a:ln w="25400"/>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336BAD65-B856-CC56-9924-ADB91CAA8473}"/>
              </a:ext>
            </a:extLst>
          </p:cNvPr>
          <p:cNvCxnSpPr/>
          <p:nvPr/>
        </p:nvCxnSpPr>
        <p:spPr>
          <a:xfrm flipV="1">
            <a:off x="1188720" y="227838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F7CAD87-0376-8D59-1E49-0C6529C5D94B}"/>
              </a:ext>
            </a:extLst>
          </p:cNvPr>
          <p:cNvPicPr>
            <a:picLocks noChangeAspect="1"/>
          </p:cNvPicPr>
          <p:nvPr/>
        </p:nvPicPr>
        <p:blipFill>
          <a:blip r:embed="rId4"/>
          <a:stretch>
            <a:fillRect/>
          </a:stretch>
        </p:blipFill>
        <p:spPr>
          <a:xfrm>
            <a:off x="717999" y="2390352"/>
            <a:ext cx="398708" cy="3794760"/>
          </a:xfrm>
          <a:prstGeom prst="rect">
            <a:avLst/>
          </a:prstGeom>
        </p:spPr>
      </p:pic>
      <p:sp>
        <p:nvSpPr>
          <p:cNvPr id="26" name="TextBox 25">
            <a:extLst>
              <a:ext uri="{FF2B5EF4-FFF2-40B4-BE49-F238E27FC236}">
                <a16:creationId xmlns:a16="http://schemas.microsoft.com/office/drawing/2014/main" id="{5DE2C3DA-8962-4DF5-7E6C-3D094C5B9A67}"/>
              </a:ext>
            </a:extLst>
          </p:cNvPr>
          <p:cNvSpPr txBox="1"/>
          <p:nvPr/>
        </p:nvSpPr>
        <p:spPr>
          <a:xfrm rot="16200000">
            <a:off x="-438866" y="3649980"/>
            <a:ext cx="2339102" cy="369332"/>
          </a:xfrm>
          <a:prstGeom prst="rect">
            <a:avLst/>
          </a:prstGeom>
          <a:solidFill>
            <a:schemeClr val="bg1"/>
          </a:solidFill>
        </p:spPr>
        <p:txBody>
          <a:bodyPr wrap="none" rtlCol="0">
            <a:spAutoFit/>
          </a:bodyPr>
          <a:lstStyle/>
          <a:p>
            <a:r>
              <a:rPr lang="en-US" sz="1800" b="1" dirty="0"/>
              <a:t>Max Strength (MPa)</a:t>
            </a:r>
          </a:p>
        </p:txBody>
      </p:sp>
      <p:sp>
        <p:nvSpPr>
          <p:cNvPr id="28" name="TextBox 27">
            <a:extLst>
              <a:ext uri="{FF2B5EF4-FFF2-40B4-BE49-F238E27FC236}">
                <a16:creationId xmlns:a16="http://schemas.microsoft.com/office/drawing/2014/main" id="{9ACDB587-5389-2115-566C-04DA7F200D71}"/>
              </a:ext>
            </a:extLst>
          </p:cNvPr>
          <p:cNvSpPr txBox="1"/>
          <p:nvPr/>
        </p:nvSpPr>
        <p:spPr>
          <a:xfrm>
            <a:off x="1404984" y="5683636"/>
            <a:ext cx="4416594" cy="369332"/>
          </a:xfrm>
          <a:prstGeom prst="rect">
            <a:avLst/>
          </a:prstGeom>
          <a:solidFill>
            <a:schemeClr val="bg1"/>
          </a:solidFill>
        </p:spPr>
        <p:txBody>
          <a:bodyPr wrap="none" rtlCol="0">
            <a:spAutoFit/>
          </a:bodyPr>
          <a:lstStyle/>
          <a:p>
            <a:r>
              <a:rPr lang="en-US" sz="1800" b="1" dirty="0"/>
              <a:t>Displacement at complete failure (mm)</a:t>
            </a:r>
          </a:p>
        </p:txBody>
      </p:sp>
      <p:sp>
        <p:nvSpPr>
          <p:cNvPr id="7" name="Oval 6">
            <a:extLst>
              <a:ext uri="{FF2B5EF4-FFF2-40B4-BE49-F238E27FC236}">
                <a16:creationId xmlns:a16="http://schemas.microsoft.com/office/drawing/2014/main" id="{8199426C-D0E5-3936-C93C-A9D68EA03C81}"/>
              </a:ext>
            </a:extLst>
          </p:cNvPr>
          <p:cNvSpPr>
            <a:spLocks noChangeAspect="1"/>
          </p:cNvSpPr>
          <p:nvPr/>
        </p:nvSpPr>
        <p:spPr>
          <a:xfrm>
            <a:off x="3716435" y="2098085"/>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62FF069-28C4-8D94-7B3B-DFF7490817BC}"/>
              </a:ext>
            </a:extLst>
          </p:cNvPr>
          <p:cNvSpPr>
            <a:spLocks noChangeAspect="1"/>
          </p:cNvSpPr>
          <p:nvPr/>
        </p:nvSpPr>
        <p:spPr>
          <a:xfrm>
            <a:off x="4724299" y="1853781"/>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95DB260-880D-DBFB-62AF-BC463EF49CF2}"/>
              </a:ext>
            </a:extLst>
          </p:cNvPr>
          <p:cNvSpPr>
            <a:spLocks noChangeAspect="1"/>
          </p:cNvSpPr>
          <p:nvPr/>
        </p:nvSpPr>
        <p:spPr>
          <a:xfrm>
            <a:off x="3777931" y="2082693"/>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BBF7C07-4436-C1E7-3C1C-151D44C15E04}"/>
              </a:ext>
            </a:extLst>
          </p:cNvPr>
          <p:cNvSpPr>
            <a:spLocks noChangeAspect="1"/>
          </p:cNvSpPr>
          <p:nvPr/>
        </p:nvSpPr>
        <p:spPr>
          <a:xfrm>
            <a:off x="3897346" y="2001186"/>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8FB4247-3EAC-5DA5-3A5D-50E8885DE9B4}"/>
              </a:ext>
            </a:extLst>
          </p:cNvPr>
          <p:cNvSpPr>
            <a:spLocks noChangeAspect="1"/>
          </p:cNvSpPr>
          <p:nvPr/>
        </p:nvSpPr>
        <p:spPr>
          <a:xfrm>
            <a:off x="4491951" y="1883766"/>
            <a:ext cx="91440" cy="9144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05D742B-ADC5-487A-1E2E-A4C0DFC666F8}"/>
              </a:ext>
            </a:extLst>
          </p:cNvPr>
          <p:cNvCxnSpPr/>
          <p:nvPr/>
        </p:nvCxnSpPr>
        <p:spPr>
          <a:xfrm>
            <a:off x="3331604" y="4636104"/>
            <a:ext cx="2915411"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151B8E7-ECE1-4AD6-A570-2D3081E79A4F}"/>
              </a:ext>
            </a:extLst>
          </p:cNvPr>
          <p:cNvCxnSpPr/>
          <p:nvPr/>
        </p:nvCxnSpPr>
        <p:spPr>
          <a:xfrm flipV="1">
            <a:off x="3331604" y="1640309"/>
            <a:ext cx="0" cy="299579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C54DE5D5-4695-0A17-20A7-B009FF77935B}"/>
              </a:ext>
            </a:extLst>
          </p:cNvPr>
          <p:cNvSpPr>
            <a:spLocks noGrp="1"/>
          </p:cNvSpPr>
          <p:nvPr>
            <p:ph type="title"/>
          </p:nvPr>
        </p:nvSpPr>
        <p:spPr/>
        <p:txBody>
          <a:bodyPr/>
          <a:lstStyle/>
          <a:p>
            <a:r>
              <a:rPr lang="en-US" sz="2000" dirty="0"/>
              <a:t>Leap-ahead performance motivated by Ground Vehicle armor</a:t>
            </a:r>
            <a:endParaRPr lang="en-US" dirty="0"/>
          </a:p>
        </p:txBody>
      </p:sp>
      <p:sp>
        <p:nvSpPr>
          <p:cNvPr id="18" name="Oval 17">
            <a:extLst>
              <a:ext uri="{FF2B5EF4-FFF2-40B4-BE49-F238E27FC236}">
                <a16:creationId xmlns:a16="http://schemas.microsoft.com/office/drawing/2014/main" id="{5D46C4A5-6FB3-94F9-160A-AF334CDA2997}"/>
              </a:ext>
            </a:extLst>
          </p:cNvPr>
          <p:cNvSpPr/>
          <p:nvPr/>
        </p:nvSpPr>
        <p:spPr>
          <a:xfrm rot="20798869">
            <a:off x="3453728" y="1790602"/>
            <a:ext cx="1588957" cy="445131"/>
          </a:xfrm>
          <a:prstGeom prst="ellipse">
            <a:avLst/>
          </a:prstGeom>
          <a:solidFill>
            <a:srgbClr val="00B05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3">
            <a:extLst>
              <a:ext uri="{FF2B5EF4-FFF2-40B4-BE49-F238E27FC236}">
                <a16:creationId xmlns:a16="http://schemas.microsoft.com/office/drawing/2014/main" id="{D41BDE7C-171F-7C19-B714-1001FEBA2A76}"/>
              </a:ext>
            </a:extLst>
          </p:cNvPr>
          <p:cNvSpPr txBox="1">
            <a:spLocks/>
          </p:cNvSpPr>
          <p:nvPr/>
        </p:nvSpPr>
        <p:spPr>
          <a:xfrm>
            <a:off x="5544765" y="2231874"/>
            <a:ext cx="3194639" cy="362309"/>
          </a:xfrm>
          <a:prstGeom prst="rect">
            <a:avLst/>
          </a:prstGeom>
        </p:spPr>
        <p:txBody>
          <a:bodyPr/>
          <a:lst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r>
              <a:rPr lang="en-US" sz="1800" b="1" dirty="0"/>
              <a:t>Validated ballistic tolerance</a:t>
            </a:r>
            <a:endParaRPr lang="en-US" sz="1400" dirty="0"/>
          </a:p>
        </p:txBody>
      </p:sp>
      <p:sp>
        <p:nvSpPr>
          <p:cNvPr id="19" name="TextBox 18">
            <a:extLst>
              <a:ext uri="{FF2B5EF4-FFF2-40B4-BE49-F238E27FC236}">
                <a16:creationId xmlns:a16="http://schemas.microsoft.com/office/drawing/2014/main" id="{B9F4F5D7-D779-D845-1FCC-F71969881D66}"/>
              </a:ext>
            </a:extLst>
          </p:cNvPr>
          <p:cNvSpPr txBox="1"/>
          <p:nvPr/>
        </p:nvSpPr>
        <p:spPr>
          <a:xfrm>
            <a:off x="4286607" y="4247311"/>
            <a:ext cx="1005403" cy="369332"/>
          </a:xfrm>
          <a:prstGeom prst="rect">
            <a:avLst/>
          </a:prstGeom>
          <a:noFill/>
        </p:spPr>
        <p:txBody>
          <a:bodyPr wrap="none" rtlCol="0">
            <a:spAutoFit/>
          </a:bodyPr>
          <a:lstStyle/>
          <a:p>
            <a:r>
              <a:rPr lang="en-US" sz="1800" b="1" dirty="0">
                <a:solidFill>
                  <a:sysClr val="windowText" lastClr="000000"/>
                </a:solidFill>
              </a:rPr>
              <a:t>Group I</a:t>
            </a:r>
          </a:p>
        </p:txBody>
      </p:sp>
      <p:pic>
        <p:nvPicPr>
          <p:cNvPr id="3" name="Picture 2">
            <a:extLst>
              <a:ext uri="{FF2B5EF4-FFF2-40B4-BE49-F238E27FC236}">
                <a16:creationId xmlns:a16="http://schemas.microsoft.com/office/drawing/2014/main" id="{19798CA3-0DAA-9E64-CDDC-2FC76C5D828B}"/>
              </a:ext>
            </a:extLst>
          </p:cNvPr>
          <p:cNvPicPr>
            <a:picLocks noChangeAspect="1"/>
          </p:cNvPicPr>
          <p:nvPr/>
        </p:nvPicPr>
        <p:blipFill>
          <a:blip r:embed="rId5"/>
          <a:stretch>
            <a:fillRect/>
          </a:stretch>
        </p:blipFill>
        <p:spPr>
          <a:xfrm>
            <a:off x="3488224" y="2512469"/>
            <a:ext cx="1700011" cy="1745087"/>
          </a:xfrm>
          <a:prstGeom prst="rect">
            <a:avLst/>
          </a:prstGeom>
        </p:spPr>
      </p:pic>
      <p:pic>
        <p:nvPicPr>
          <p:cNvPr id="5" name="Picture 4">
            <a:extLst>
              <a:ext uri="{FF2B5EF4-FFF2-40B4-BE49-F238E27FC236}">
                <a16:creationId xmlns:a16="http://schemas.microsoft.com/office/drawing/2014/main" id="{CED681D6-D492-334A-C546-F922CEDADF08}"/>
              </a:ext>
            </a:extLst>
          </p:cNvPr>
          <p:cNvPicPr>
            <a:picLocks noChangeAspect="1"/>
          </p:cNvPicPr>
          <p:nvPr/>
        </p:nvPicPr>
        <p:blipFill>
          <a:blip r:embed="rId6"/>
          <a:stretch>
            <a:fillRect/>
          </a:stretch>
        </p:blipFill>
        <p:spPr>
          <a:xfrm>
            <a:off x="5292010" y="2677318"/>
            <a:ext cx="3750328" cy="1415388"/>
          </a:xfrm>
          <a:prstGeom prst="rect">
            <a:avLst/>
          </a:prstGeom>
        </p:spPr>
      </p:pic>
      <p:sp>
        <p:nvSpPr>
          <p:cNvPr id="6" name="Freeform: Shape 5">
            <a:extLst>
              <a:ext uri="{FF2B5EF4-FFF2-40B4-BE49-F238E27FC236}">
                <a16:creationId xmlns:a16="http://schemas.microsoft.com/office/drawing/2014/main" id="{75B9290B-FC07-226C-FCDB-3C1CBDCF333B}"/>
              </a:ext>
            </a:extLst>
          </p:cNvPr>
          <p:cNvSpPr/>
          <p:nvPr/>
        </p:nvSpPr>
        <p:spPr>
          <a:xfrm>
            <a:off x="5486400" y="3464671"/>
            <a:ext cx="3311371" cy="406134"/>
          </a:xfrm>
          <a:custGeom>
            <a:avLst/>
            <a:gdLst>
              <a:gd name="connsiteX0" fmla="*/ 0 w 3311371"/>
              <a:gd name="connsiteY0" fmla="*/ 15376 h 406134"/>
              <a:gd name="connsiteX1" fmla="*/ 479394 w 3311371"/>
              <a:gd name="connsiteY1" fmla="*/ 15376 h 406134"/>
              <a:gd name="connsiteX2" fmla="*/ 949911 w 3311371"/>
              <a:gd name="connsiteY2" fmla="*/ 175174 h 406134"/>
              <a:gd name="connsiteX3" fmla="*/ 1340528 w 3311371"/>
              <a:gd name="connsiteY3" fmla="*/ 326095 h 406134"/>
              <a:gd name="connsiteX4" fmla="*/ 1713390 w 3311371"/>
              <a:gd name="connsiteY4" fmla="*/ 405994 h 406134"/>
              <a:gd name="connsiteX5" fmla="*/ 2192784 w 3311371"/>
              <a:gd name="connsiteY5" fmla="*/ 308339 h 406134"/>
              <a:gd name="connsiteX6" fmla="*/ 2503503 w 3311371"/>
              <a:gd name="connsiteY6" fmla="*/ 219563 h 406134"/>
              <a:gd name="connsiteX7" fmla="*/ 3311371 w 3311371"/>
              <a:gd name="connsiteY7" fmla="*/ 59765 h 40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1371" h="406134">
                <a:moveTo>
                  <a:pt x="0" y="15376"/>
                </a:moveTo>
                <a:cubicBezTo>
                  <a:pt x="160538" y="2059"/>
                  <a:pt x="321076" y="-11257"/>
                  <a:pt x="479394" y="15376"/>
                </a:cubicBezTo>
                <a:cubicBezTo>
                  <a:pt x="637712" y="42009"/>
                  <a:pt x="806389" y="123388"/>
                  <a:pt x="949911" y="175174"/>
                </a:cubicBezTo>
                <a:cubicBezTo>
                  <a:pt x="1093433" y="226960"/>
                  <a:pt x="1213282" y="287625"/>
                  <a:pt x="1340528" y="326095"/>
                </a:cubicBezTo>
                <a:cubicBezTo>
                  <a:pt x="1467774" y="364565"/>
                  <a:pt x="1571347" y="408953"/>
                  <a:pt x="1713390" y="405994"/>
                </a:cubicBezTo>
                <a:cubicBezTo>
                  <a:pt x="1855433" y="403035"/>
                  <a:pt x="2061098" y="339411"/>
                  <a:pt x="2192784" y="308339"/>
                </a:cubicBezTo>
                <a:cubicBezTo>
                  <a:pt x="2324470" y="277267"/>
                  <a:pt x="2317072" y="260992"/>
                  <a:pt x="2503503" y="219563"/>
                </a:cubicBezTo>
                <a:cubicBezTo>
                  <a:pt x="2689934" y="178134"/>
                  <a:pt x="3000652" y="118949"/>
                  <a:pt x="3311371" y="59765"/>
                </a:cubicBezTo>
              </a:path>
            </a:pathLst>
          </a:cu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B75A72CD-C486-85EB-0190-34DEA18008E8}"/>
              </a:ext>
            </a:extLst>
          </p:cNvPr>
          <p:cNvSpPr/>
          <p:nvPr/>
        </p:nvSpPr>
        <p:spPr>
          <a:xfrm rot="16200000">
            <a:off x="6687975" y="4206107"/>
            <a:ext cx="919566" cy="4283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9E9933C-0829-4CA7-8889-E56A66D80598}"/>
              </a:ext>
            </a:extLst>
          </p:cNvPr>
          <p:cNvSpPr txBox="1"/>
          <p:nvPr/>
        </p:nvSpPr>
        <p:spPr>
          <a:xfrm>
            <a:off x="6558807" y="4879476"/>
            <a:ext cx="1834022" cy="646331"/>
          </a:xfrm>
          <a:prstGeom prst="rect">
            <a:avLst/>
          </a:prstGeom>
          <a:noFill/>
        </p:spPr>
        <p:txBody>
          <a:bodyPr wrap="square" rtlCol="0">
            <a:spAutoFit/>
          </a:bodyPr>
          <a:lstStyle/>
          <a:p>
            <a:r>
              <a:rPr lang="en-US" sz="1800" b="1" dirty="0" err="1"/>
              <a:t>Bondline</a:t>
            </a:r>
            <a:r>
              <a:rPr lang="en-US" sz="1800" b="1" dirty="0"/>
              <a:t> survived intact</a:t>
            </a:r>
          </a:p>
        </p:txBody>
      </p:sp>
    </p:spTree>
    <p:extLst>
      <p:ext uri="{BB962C8B-B14F-4D97-AF65-F5344CB8AC3E}">
        <p14:creationId xmlns:p14="http://schemas.microsoft.com/office/powerpoint/2010/main" val="3237640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spcBef>
                <a:spcPts val="600"/>
              </a:spcBef>
              <a:spcAft>
                <a:spcPts val="600"/>
              </a:spcAft>
            </a:pPr>
            <a:r>
              <a:rPr lang="en-US" sz="2800" dirty="0"/>
              <a:t>Translational science</a:t>
            </a:r>
          </a:p>
        </p:txBody>
      </p:sp>
      <p:sp>
        <p:nvSpPr>
          <p:cNvPr id="4" name="Rectangle 3">
            <a:extLst>
              <a:ext uri="{FF2B5EF4-FFF2-40B4-BE49-F238E27FC236}">
                <a16:creationId xmlns:a16="http://schemas.microsoft.com/office/drawing/2014/main" id="{F487B12F-CE0B-1ADE-F433-4433D7F47438}"/>
              </a:ext>
            </a:extLst>
          </p:cNvPr>
          <p:cNvSpPr/>
          <p:nvPr/>
        </p:nvSpPr>
        <p:spPr>
          <a:xfrm>
            <a:off x="4481864" y="1948440"/>
            <a:ext cx="3157995" cy="1942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7EE5B31-1BDA-599E-A9E5-16AA0F765AA1}"/>
              </a:ext>
            </a:extLst>
          </p:cNvPr>
          <p:cNvSpPr/>
          <p:nvPr/>
        </p:nvSpPr>
        <p:spPr>
          <a:xfrm>
            <a:off x="4486218" y="3890472"/>
            <a:ext cx="3157995" cy="1942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B1B344C-A1C5-2117-E810-A8FDCC7CCC28}"/>
              </a:ext>
            </a:extLst>
          </p:cNvPr>
          <p:cNvSpPr/>
          <p:nvPr/>
        </p:nvSpPr>
        <p:spPr>
          <a:xfrm>
            <a:off x="1319839" y="3890472"/>
            <a:ext cx="3157995" cy="1942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262DCF-CD9A-DE72-2A5D-7E5F8204C243}"/>
              </a:ext>
            </a:extLst>
          </p:cNvPr>
          <p:cNvSpPr/>
          <p:nvPr/>
        </p:nvSpPr>
        <p:spPr>
          <a:xfrm>
            <a:off x="1319515" y="1948440"/>
            <a:ext cx="3157995" cy="19420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536749AB-3548-593A-751B-86DE1BB2BF38}"/>
              </a:ext>
            </a:extLst>
          </p:cNvPr>
          <p:cNvCxnSpPr/>
          <p:nvPr/>
        </p:nvCxnSpPr>
        <p:spPr>
          <a:xfrm flipV="1">
            <a:off x="1319515" y="1256232"/>
            <a:ext cx="0" cy="457627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46622E1-0C60-F9E4-B226-501AE4854DC7}"/>
              </a:ext>
            </a:extLst>
          </p:cNvPr>
          <p:cNvCxnSpPr>
            <a:cxnSpLocks/>
          </p:cNvCxnSpPr>
          <p:nvPr/>
        </p:nvCxnSpPr>
        <p:spPr>
          <a:xfrm>
            <a:off x="1319515" y="5835352"/>
            <a:ext cx="6962784"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9B1CD6-150F-AD28-A917-78DFF51C9F3D}"/>
              </a:ext>
            </a:extLst>
          </p:cNvPr>
          <p:cNvSpPr txBox="1"/>
          <p:nvPr/>
        </p:nvSpPr>
        <p:spPr>
          <a:xfrm>
            <a:off x="2447107" y="3425958"/>
            <a:ext cx="902811" cy="461665"/>
          </a:xfrm>
          <a:prstGeom prst="rect">
            <a:avLst/>
          </a:prstGeom>
          <a:noFill/>
        </p:spPr>
        <p:txBody>
          <a:bodyPr wrap="none" rtlCol="0">
            <a:spAutoFit/>
          </a:bodyPr>
          <a:lstStyle/>
          <a:p>
            <a:r>
              <a:rPr lang="en-US" b="1" dirty="0"/>
              <a:t>Bohr</a:t>
            </a:r>
          </a:p>
        </p:txBody>
      </p:sp>
      <p:sp>
        <p:nvSpPr>
          <p:cNvPr id="14" name="TextBox 13">
            <a:extLst>
              <a:ext uri="{FF2B5EF4-FFF2-40B4-BE49-F238E27FC236}">
                <a16:creationId xmlns:a16="http://schemas.microsoft.com/office/drawing/2014/main" id="{67AE512F-A44E-1F7C-C459-3F7675DF01A2}"/>
              </a:ext>
            </a:extLst>
          </p:cNvPr>
          <p:cNvSpPr txBox="1"/>
          <p:nvPr/>
        </p:nvSpPr>
        <p:spPr>
          <a:xfrm>
            <a:off x="5460722" y="5365143"/>
            <a:ext cx="1208985" cy="461665"/>
          </a:xfrm>
          <a:prstGeom prst="rect">
            <a:avLst/>
          </a:prstGeom>
          <a:noFill/>
        </p:spPr>
        <p:txBody>
          <a:bodyPr wrap="none" rtlCol="0">
            <a:spAutoFit/>
          </a:bodyPr>
          <a:lstStyle/>
          <a:p>
            <a:r>
              <a:rPr lang="en-US" b="1" dirty="0"/>
              <a:t>Edison</a:t>
            </a:r>
          </a:p>
        </p:txBody>
      </p:sp>
      <p:sp>
        <p:nvSpPr>
          <p:cNvPr id="15" name="TextBox 14">
            <a:extLst>
              <a:ext uri="{FF2B5EF4-FFF2-40B4-BE49-F238E27FC236}">
                <a16:creationId xmlns:a16="http://schemas.microsoft.com/office/drawing/2014/main" id="{0A6C34C0-80AC-2C11-29B4-878EB423E5CB}"/>
              </a:ext>
            </a:extLst>
          </p:cNvPr>
          <p:cNvSpPr txBox="1"/>
          <p:nvPr/>
        </p:nvSpPr>
        <p:spPr>
          <a:xfrm>
            <a:off x="5407823" y="3425959"/>
            <a:ext cx="1314784" cy="461665"/>
          </a:xfrm>
          <a:prstGeom prst="rect">
            <a:avLst/>
          </a:prstGeom>
          <a:noFill/>
        </p:spPr>
        <p:txBody>
          <a:bodyPr wrap="none" rtlCol="0">
            <a:spAutoFit/>
          </a:bodyPr>
          <a:lstStyle/>
          <a:p>
            <a:r>
              <a:rPr lang="en-US" b="1" dirty="0"/>
              <a:t>Pasteur</a:t>
            </a:r>
          </a:p>
        </p:txBody>
      </p:sp>
      <p:sp>
        <p:nvSpPr>
          <p:cNvPr id="16" name="TextBox 15">
            <a:extLst>
              <a:ext uri="{FF2B5EF4-FFF2-40B4-BE49-F238E27FC236}">
                <a16:creationId xmlns:a16="http://schemas.microsoft.com/office/drawing/2014/main" id="{BA1C246C-F46D-C69C-98D9-9BBCE30A093D}"/>
              </a:ext>
            </a:extLst>
          </p:cNvPr>
          <p:cNvSpPr txBox="1"/>
          <p:nvPr/>
        </p:nvSpPr>
        <p:spPr>
          <a:xfrm>
            <a:off x="2117271" y="4630655"/>
            <a:ext cx="1562479" cy="461665"/>
          </a:xfrm>
          <a:prstGeom prst="rect">
            <a:avLst/>
          </a:prstGeom>
          <a:noFill/>
        </p:spPr>
        <p:txBody>
          <a:bodyPr wrap="none" rtlCol="0">
            <a:spAutoFit/>
          </a:bodyPr>
          <a:lstStyle/>
          <a:p>
            <a:r>
              <a:rPr lang="en-US" b="1" i="1" dirty="0"/>
              <a:t>Tinkering</a:t>
            </a:r>
          </a:p>
        </p:txBody>
      </p:sp>
      <p:sp>
        <p:nvSpPr>
          <p:cNvPr id="17" name="TextBox 16">
            <a:extLst>
              <a:ext uri="{FF2B5EF4-FFF2-40B4-BE49-F238E27FC236}">
                <a16:creationId xmlns:a16="http://schemas.microsoft.com/office/drawing/2014/main" id="{32FA4BA2-2597-EABB-02AF-C0B5E1142288}"/>
              </a:ext>
            </a:extLst>
          </p:cNvPr>
          <p:cNvSpPr txBox="1"/>
          <p:nvPr/>
        </p:nvSpPr>
        <p:spPr>
          <a:xfrm rot="16200000">
            <a:off x="-1297362" y="3580688"/>
            <a:ext cx="4318811" cy="461665"/>
          </a:xfrm>
          <a:prstGeom prst="rect">
            <a:avLst/>
          </a:prstGeom>
          <a:noFill/>
        </p:spPr>
        <p:txBody>
          <a:bodyPr wrap="none" rtlCol="0">
            <a:spAutoFit/>
          </a:bodyPr>
          <a:lstStyle/>
          <a:p>
            <a:r>
              <a:rPr lang="en-US" b="1" dirty="0"/>
              <a:t>Fundamental understanding</a:t>
            </a:r>
          </a:p>
        </p:txBody>
      </p:sp>
      <p:sp>
        <p:nvSpPr>
          <p:cNvPr id="18" name="TextBox 17">
            <a:extLst>
              <a:ext uri="{FF2B5EF4-FFF2-40B4-BE49-F238E27FC236}">
                <a16:creationId xmlns:a16="http://schemas.microsoft.com/office/drawing/2014/main" id="{0A790CE5-1F95-FCD4-D595-F7DF8BE27E17}"/>
              </a:ext>
            </a:extLst>
          </p:cNvPr>
          <p:cNvSpPr txBox="1"/>
          <p:nvPr/>
        </p:nvSpPr>
        <p:spPr>
          <a:xfrm>
            <a:off x="3631657" y="5970926"/>
            <a:ext cx="1709122" cy="461665"/>
          </a:xfrm>
          <a:prstGeom prst="rect">
            <a:avLst/>
          </a:prstGeom>
          <a:noFill/>
        </p:spPr>
        <p:txBody>
          <a:bodyPr wrap="none" rtlCol="0">
            <a:spAutoFit/>
          </a:bodyPr>
          <a:lstStyle/>
          <a:p>
            <a:r>
              <a:rPr lang="en-US" b="1" dirty="0"/>
              <a:t>Relevance</a:t>
            </a:r>
          </a:p>
        </p:txBody>
      </p:sp>
      <p:sp>
        <p:nvSpPr>
          <p:cNvPr id="19" name="TextBox 18">
            <a:extLst>
              <a:ext uri="{FF2B5EF4-FFF2-40B4-BE49-F238E27FC236}">
                <a16:creationId xmlns:a16="http://schemas.microsoft.com/office/drawing/2014/main" id="{7D06500C-CF84-406E-B0D6-EAE693AFFB10}"/>
              </a:ext>
            </a:extLst>
          </p:cNvPr>
          <p:cNvSpPr txBox="1"/>
          <p:nvPr/>
        </p:nvSpPr>
        <p:spPr>
          <a:xfrm>
            <a:off x="1701710" y="2706612"/>
            <a:ext cx="2393604" cy="400110"/>
          </a:xfrm>
          <a:prstGeom prst="rect">
            <a:avLst/>
          </a:prstGeom>
          <a:noFill/>
        </p:spPr>
        <p:txBody>
          <a:bodyPr wrap="none" rtlCol="0">
            <a:spAutoFit/>
          </a:bodyPr>
          <a:lstStyle/>
          <a:p>
            <a:r>
              <a:rPr lang="en-US" sz="2000" dirty="0"/>
              <a:t>Peer review papers</a:t>
            </a:r>
          </a:p>
        </p:txBody>
      </p:sp>
      <p:sp>
        <p:nvSpPr>
          <p:cNvPr id="20" name="TextBox 19">
            <a:extLst>
              <a:ext uri="{FF2B5EF4-FFF2-40B4-BE49-F238E27FC236}">
                <a16:creationId xmlns:a16="http://schemas.microsoft.com/office/drawing/2014/main" id="{F239BD5D-C3B2-8EDA-4016-4CB2C0395C3E}"/>
              </a:ext>
            </a:extLst>
          </p:cNvPr>
          <p:cNvSpPr txBox="1"/>
          <p:nvPr/>
        </p:nvSpPr>
        <p:spPr>
          <a:xfrm>
            <a:off x="5275266" y="4507544"/>
            <a:ext cx="1694757" cy="707886"/>
          </a:xfrm>
          <a:prstGeom prst="rect">
            <a:avLst/>
          </a:prstGeom>
          <a:noFill/>
        </p:spPr>
        <p:txBody>
          <a:bodyPr wrap="square" rtlCol="0">
            <a:spAutoFit/>
          </a:bodyPr>
          <a:lstStyle/>
          <a:p>
            <a:r>
              <a:rPr lang="en-US" sz="2000" dirty="0"/>
              <a:t>Performance requirements</a:t>
            </a:r>
          </a:p>
        </p:txBody>
      </p:sp>
      <p:sp>
        <p:nvSpPr>
          <p:cNvPr id="21" name="TextBox 20">
            <a:extLst>
              <a:ext uri="{FF2B5EF4-FFF2-40B4-BE49-F238E27FC236}">
                <a16:creationId xmlns:a16="http://schemas.microsoft.com/office/drawing/2014/main" id="{EDFA38E0-F9AF-69C6-77A4-6C671E26B171}"/>
              </a:ext>
            </a:extLst>
          </p:cNvPr>
          <p:cNvSpPr txBox="1"/>
          <p:nvPr/>
        </p:nvSpPr>
        <p:spPr>
          <a:xfrm>
            <a:off x="5044083" y="2706612"/>
            <a:ext cx="2042264" cy="400110"/>
          </a:xfrm>
          <a:prstGeom prst="rect">
            <a:avLst/>
          </a:prstGeom>
          <a:noFill/>
        </p:spPr>
        <p:txBody>
          <a:bodyPr wrap="square" rtlCol="0">
            <a:spAutoFit/>
          </a:bodyPr>
          <a:lstStyle/>
          <a:p>
            <a:r>
              <a:rPr lang="en-US" sz="2000" dirty="0"/>
              <a:t>MIL-PRF-32662</a:t>
            </a:r>
          </a:p>
        </p:txBody>
      </p:sp>
      <p:sp>
        <p:nvSpPr>
          <p:cNvPr id="22" name="TextBox 21">
            <a:extLst>
              <a:ext uri="{FF2B5EF4-FFF2-40B4-BE49-F238E27FC236}">
                <a16:creationId xmlns:a16="http://schemas.microsoft.com/office/drawing/2014/main" id="{B9DAAF8E-8888-D764-A063-972A3796CFCF}"/>
              </a:ext>
            </a:extLst>
          </p:cNvPr>
          <p:cNvSpPr txBox="1"/>
          <p:nvPr/>
        </p:nvSpPr>
        <p:spPr>
          <a:xfrm>
            <a:off x="1385455" y="2018044"/>
            <a:ext cx="1710725" cy="369332"/>
          </a:xfrm>
          <a:prstGeom prst="rect">
            <a:avLst/>
          </a:prstGeom>
          <a:noFill/>
        </p:spPr>
        <p:txBody>
          <a:bodyPr wrap="none" rtlCol="0">
            <a:spAutoFit/>
          </a:bodyPr>
          <a:lstStyle/>
          <a:p>
            <a:r>
              <a:rPr lang="en-US" sz="1800" i="1" dirty="0"/>
              <a:t>Basic research</a:t>
            </a:r>
          </a:p>
        </p:txBody>
      </p:sp>
      <p:sp>
        <p:nvSpPr>
          <p:cNvPr id="23" name="TextBox 22">
            <a:extLst>
              <a:ext uri="{FF2B5EF4-FFF2-40B4-BE49-F238E27FC236}">
                <a16:creationId xmlns:a16="http://schemas.microsoft.com/office/drawing/2014/main" id="{2F376ABF-1E73-1DD8-4659-9C4A4FEF2DF1}"/>
              </a:ext>
            </a:extLst>
          </p:cNvPr>
          <p:cNvSpPr txBox="1"/>
          <p:nvPr/>
        </p:nvSpPr>
        <p:spPr>
          <a:xfrm>
            <a:off x="4502767" y="3952122"/>
            <a:ext cx="1915909" cy="369332"/>
          </a:xfrm>
          <a:prstGeom prst="rect">
            <a:avLst/>
          </a:prstGeom>
          <a:noFill/>
        </p:spPr>
        <p:txBody>
          <a:bodyPr wrap="none" rtlCol="0">
            <a:spAutoFit/>
          </a:bodyPr>
          <a:lstStyle/>
          <a:p>
            <a:r>
              <a:rPr lang="en-US" sz="1800" i="1" dirty="0"/>
              <a:t>Applied research</a:t>
            </a:r>
          </a:p>
        </p:txBody>
      </p:sp>
      <p:sp>
        <p:nvSpPr>
          <p:cNvPr id="24" name="TextBox 23">
            <a:extLst>
              <a:ext uri="{FF2B5EF4-FFF2-40B4-BE49-F238E27FC236}">
                <a16:creationId xmlns:a16="http://schemas.microsoft.com/office/drawing/2014/main" id="{CFCABB6D-138F-E5A3-115F-FB4B05B43EE3}"/>
              </a:ext>
            </a:extLst>
          </p:cNvPr>
          <p:cNvSpPr txBox="1"/>
          <p:nvPr/>
        </p:nvSpPr>
        <p:spPr>
          <a:xfrm>
            <a:off x="4538650" y="2010090"/>
            <a:ext cx="3044423" cy="369332"/>
          </a:xfrm>
          <a:prstGeom prst="rect">
            <a:avLst/>
          </a:prstGeom>
          <a:noFill/>
        </p:spPr>
        <p:txBody>
          <a:bodyPr wrap="none" rtlCol="0">
            <a:spAutoFit/>
          </a:bodyPr>
          <a:lstStyle/>
          <a:p>
            <a:r>
              <a:rPr lang="en-US" sz="1800" i="1" dirty="0"/>
              <a:t>Use-inspired basic research</a:t>
            </a:r>
          </a:p>
        </p:txBody>
      </p:sp>
    </p:spTree>
    <p:extLst>
      <p:ext uri="{BB962C8B-B14F-4D97-AF65-F5344CB8AC3E}">
        <p14:creationId xmlns:p14="http://schemas.microsoft.com/office/powerpoint/2010/main" val="512148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2800" dirty="0"/>
              <a:t>Anticipatory timing</a:t>
            </a:r>
            <a:endParaRPr lang="en-US" sz="2800" cap="none" dirty="0"/>
          </a:p>
        </p:txBody>
      </p:sp>
      <p:cxnSp>
        <p:nvCxnSpPr>
          <p:cNvPr id="3" name="Straight Arrow Connector 2"/>
          <p:cNvCxnSpPr>
            <a:cxnSpLocks noChangeAspect="1" noChangeShapeType="1"/>
          </p:cNvCxnSpPr>
          <p:nvPr/>
        </p:nvCxnSpPr>
        <p:spPr bwMode="auto">
          <a:xfrm flipV="1">
            <a:off x="1955361" y="1506520"/>
            <a:ext cx="27671" cy="3515249"/>
          </a:xfrm>
          <a:prstGeom prst="straightConnector1">
            <a:avLst/>
          </a:prstGeom>
          <a:noFill/>
          <a:ln w="38100" algn="ctr">
            <a:solidFill>
              <a:schemeClr val="tx1"/>
            </a:solidFill>
            <a:round/>
            <a:headEnd/>
            <a:tailEnd type="arrow" w="med" len="med"/>
          </a:ln>
        </p:spPr>
      </p:cxnSp>
      <p:cxnSp>
        <p:nvCxnSpPr>
          <p:cNvPr id="4" name="Straight Arrow Connector 9"/>
          <p:cNvCxnSpPr>
            <a:cxnSpLocks noChangeAspect="1" noChangeShapeType="1"/>
          </p:cNvCxnSpPr>
          <p:nvPr/>
        </p:nvCxnSpPr>
        <p:spPr bwMode="auto">
          <a:xfrm flipV="1">
            <a:off x="1955361" y="5009310"/>
            <a:ext cx="5134717" cy="7298"/>
          </a:xfrm>
          <a:prstGeom prst="straightConnector1">
            <a:avLst/>
          </a:prstGeom>
          <a:noFill/>
          <a:ln w="38100" algn="ctr">
            <a:solidFill>
              <a:schemeClr val="tx1"/>
            </a:solidFill>
            <a:round/>
            <a:headEnd/>
            <a:tailEnd type="arrow" w="med" len="med"/>
          </a:ln>
        </p:spPr>
      </p:cxnSp>
      <p:sp>
        <p:nvSpPr>
          <p:cNvPr id="6" name="TextBox 12"/>
          <p:cNvSpPr txBox="1">
            <a:spLocks noChangeArrowheads="1"/>
          </p:cNvSpPr>
          <p:nvPr/>
        </p:nvSpPr>
        <p:spPr bwMode="auto">
          <a:xfrm rot="16200000">
            <a:off x="549774" y="3033311"/>
            <a:ext cx="2068195" cy="461665"/>
          </a:xfrm>
          <a:prstGeom prst="rect">
            <a:avLst/>
          </a:prstGeom>
          <a:noFill/>
          <a:ln w="9525">
            <a:noFill/>
            <a:miter lim="800000"/>
            <a:headEnd/>
            <a:tailEnd/>
          </a:ln>
        </p:spPr>
        <p:txBody>
          <a:bodyPr wrap="none">
            <a:spAutoFit/>
          </a:bodyPr>
          <a:lstStyle/>
          <a:p>
            <a:r>
              <a:rPr lang="en-US" b="1" dirty="0"/>
              <a:t>Performance</a:t>
            </a:r>
          </a:p>
        </p:txBody>
      </p:sp>
      <p:sp>
        <p:nvSpPr>
          <p:cNvPr id="7" name="TextBox 13"/>
          <p:cNvSpPr txBox="1">
            <a:spLocks noChangeArrowheads="1"/>
          </p:cNvSpPr>
          <p:nvPr/>
        </p:nvSpPr>
        <p:spPr bwMode="auto">
          <a:xfrm>
            <a:off x="4123383" y="5046090"/>
            <a:ext cx="897233" cy="461665"/>
          </a:xfrm>
          <a:prstGeom prst="rect">
            <a:avLst/>
          </a:prstGeom>
          <a:noFill/>
          <a:ln w="9525">
            <a:noFill/>
            <a:miter lim="800000"/>
            <a:headEnd/>
            <a:tailEnd/>
          </a:ln>
        </p:spPr>
        <p:txBody>
          <a:bodyPr wrap="none">
            <a:spAutoFit/>
          </a:bodyPr>
          <a:lstStyle/>
          <a:p>
            <a:r>
              <a:rPr lang="en-US" b="1" dirty="0"/>
              <a:t>Time</a:t>
            </a:r>
          </a:p>
        </p:txBody>
      </p:sp>
      <p:cxnSp>
        <p:nvCxnSpPr>
          <p:cNvPr id="10" name="Straight Arrow Connector 9"/>
          <p:cNvCxnSpPr>
            <a:cxnSpLocks noChangeAspect="1" noChangeShapeType="1"/>
          </p:cNvCxnSpPr>
          <p:nvPr/>
        </p:nvCxnSpPr>
        <p:spPr bwMode="auto">
          <a:xfrm>
            <a:off x="4418568" y="3174994"/>
            <a:ext cx="1452393" cy="0"/>
          </a:xfrm>
          <a:prstGeom prst="straightConnector1">
            <a:avLst/>
          </a:prstGeom>
          <a:noFill/>
          <a:ln w="38100" algn="ctr">
            <a:solidFill>
              <a:schemeClr val="tx1"/>
            </a:solidFill>
            <a:round/>
            <a:headEnd type="triangle"/>
            <a:tailEnd type="triangle" w="med" len="med"/>
          </a:ln>
        </p:spPr>
      </p:cxnSp>
      <p:cxnSp>
        <p:nvCxnSpPr>
          <p:cNvPr id="11" name="Straight Arrow Connector 10"/>
          <p:cNvCxnSpPr>
            <a:cxnSpLocks noChangeAspect="1" noChangeShapeType="1"/>
          </p:cNvCxnSpPr>
          <p:nvPr/>
        </p:nvCxnSpPr>
        <p:spPr bwMode="auto">
          <a:xfrm flipH="1" flipV="1">
            <a:off x="3864264" y="1644726"/>
            <a:ext cx="4424" cy="3372861"/>
          </a:xfrm>
          <a:prstGeom prst="straightConnector1">
            <a:avLst/>
          </a:prstGeom>
          <a:noFill/>
          <a:ln w="38100" algn="ctr">
            <a:solidFill>
              <a:schemeClr val="tx1"/>
            </a:solidFill>
            <a:prstDash val="sysDash"/>
            <a:round/>
            <a:headEnd/>
            <a:tailEnd type="none" w="med" len="med"/>
          </a:ln>
        </p:spPr>
      </p:cxnSp>
      <p:cxnSp>
        <p:nvCxnSpPr>
          <p:cNvPr id="13" name="Straight Arrow Connector 12"/>
          <p:cNvCxnSpPr>
            <a:cxnSpLocks noChangeAspect="1" noChangeShapeType="1"/>
          </p:cNvCxnSpPr>
          <p:nvPr/>
        </p:nvCxnSpPr>
        <p:spPr bwMode="auto">
          <a:xfrm flipH="1" flipV="1">
            <a:off x="5953229" y="1644726"/>
            <a:ext cx="1" cy="3363119"/>
          </a:xfrm>
          <a:prstGeom prst="straightConnector1">
            <a:avLst/>
          </a:prstGeom>
          <a:noFill/>
          <a:ln w="38100" algn="ctr">
            <a:solidFill>
              <a:schemeClr val="tx1"/>
            </a:solidFill>
            <a:prstDash val="sysDash"/>
            <a:round/>
            <a:headEnd/>
            <a:tailEnd type="none" w="med" len="med"/>
          </a:ln>
        </p:spPr>
      </p:cxnSp>
      <p:sp>
        <p:nvSpPr>
          <p:cNvPr id="14" name="Text Box 86"/>
          <p:cNvSpPr txBox="1">
            <a:spLocks noChangeArrowheads="1"/>
          </p:cNvSpPr>
          <p:nvPr/>
        </p:nvSpPr>
        <p:spPr bwMode="auto">
          <a:xfrm>
            <a:off x="2157412" y="1675732"/>
            <a:ext cx="1538525" cy="583529"/>
          </a:xfrm>
          <a:prstGeom prst="rect">
            <a:avLst/>
          </a:prstGeom>
          <a:noFill/>
          <a:ln w="9525">
            <a:noFill/>
            <a:miter lim="800000"/>
            <a:headEnd/>
            <a:tailEnd/>
          </a:ln>
        </p:spPr>
        <p:txBody>
          <a:bodyPr/>
          <a:lstStyle/>
          <a:p>
            <a:pPr algn="ctr" eaLnBrk="0" hangingPunct="0"/>
            <a:r>
              <a:rPr lang="en-US" sz="1800" b="1" dirty="0"/>
              <a:t>Anticipatory standards</a:t>
            </a:r>
          </a:p>
        </p:txBody>
      </p:sp>
      <p:sp>
        <p:nvSpPr>
          <p:cNvPr id="15" name="Text Box 86"/>
          <p:cNvSpPr txBox="1">
            <a:spLocks noChangeArrowheads="1"/>
          </p:cNvSpPr>
          <p:nvPr/>
        </p:nvSpPr>
        <p:spPr bwMode="auto">
          <a:xfrm>
            <a:off x="4276355" y="3506805"/>
            <a:ext cx="1368467" cy="592824"/>
          </a:xfrm>
          <a:prstGeom prst="rect">
            <a:avLst/>
          </a:prstGeom>
          <a:noFill/>
          <a:ln w="9525">
            <a:noFill/>
            <a:miter lim="800000"/>
            <a:headEnd/>
            <a:tailEnd/>
          </a:ln>
        </p:spPr>
        <p:txBody>
          <a:bodyPr/>
          <a:lstStyle/>
          <a:p>
            <a:pPr algn="ctr" eaLnBrk="0" hangingPunct="0"/>
            <a:r>
              <a:rPr lang="en-US" sz="1800" b="1" dirty="0"/>
              <a:t>Enabling standards</a:t>
            </a:r>
          </a:p>
        </p:txBody>
      </p:sp>
      <p:sp>
        <p:nvSpPr>
          <p:cNvPr id="16" name="Text Box 86"/>
          <p:cNvSpPr txBox="1">
            <a:spLocks noChangeArrowheads="1"/>
          </p:cNvSpPr>
          <p:nvPr/>
        </p:nvSpPr>
        <p:spPr bwMode="auto">
          <a:xfrm>
            <a:off x="6234415" y="1810618"/>
            <a:ext cx="1537676" cy="627817"/>
          </a:xfrm>
          <a:prstGeom prst="rect">
            <a:avLst/>
          </a:prstGeom>
          <a:noFill/>
          <a:ln w="9525">
            <a:noFill/>
            <a:miter lim="800000"/>
            <a:headEnd/>
            <a:tailEnd/>
          </a:ln>
        </p:spPr>
        <p:txBody>
          <a:bodyPr/>
          <a:lstStyle/>
          <a:p>
            <a:pPr algn="ctr" eaLnBrk="0" hangingPunct="0"/>
            <a:r>
              <a:rPr lang="en-US" sz="1800" b="1" dirty="0"/>
              <a:t>Responsive standards</a:t>
            </a:r>
          </a:p>
        </p:txBody>
      </p:sp>
      <p:cxnSp>
        <p:nvCxnSpPr>
          <p:cNvPr id="17" name="Straight Arrow Connector 9"/>
          <p:cNvCxnSpPr>
            <a:cxnSpLocks noChangeAspect="1" noChangeShapeType="1"/>
          </p:cNvCxnSpPr>
          <p:nvPr/>
        </p:nvCxnSpPr>
        <p:spPr bwMode="auto">
          <a:xfrm>
            <a:off x="6057664" y="3188044"/>
            <a:ext cx="1744535" cy="0"/>
          </a:xfrm>
          <a:prstGeom prst="straightConnector1">
            <a:avLst/>
          </a:prstGeom>
          <a:noFill/>
          <a:ln w="38100" algn="ctr">
            <a:solidFill>
              <a:schemeClr val="tx1"/>
            </a:solidFill>
            <a:round/>
            <a:headEnd type="triangle"/>
            <a:tailEnd type="triangle" w="med" len="med"/>
          </a:ln>
        </p:spPr>
      </p:cxnSp>
      <p:cxnSp>
        <p:nvCxnSpPr>
          <p:cNvPr id="18" name="Straight Arrow Connector 9"/>
          <p:cNvCxnSpPr>
            <a:cxnSpLocks noChangeAspect="1" noChangeShapeType="1"/>
          </p:cNvCxnSpPr>
          <p:nvPr/>
        </p:nvCxnSpPr>
        <p:spPr bwMode="auto">
          <a:xfrm>
            <a:off x="2185338" y="3175944"/>
            <a:ext cx="1385381" cy="3814"/>
          </a:xfrm>
          <a:prstGeom prst="straightConnector1">
            <a:avLst/>
          </a:prstGeom>
          <a:noFill/>
          <a:ln w="38100" algn="ctr">
            <a:solidFill>
              <a:schemeClr val="tx1"/>
            </a:solidFill>
            <a:round/>
            <a:headEnd type="triangle"/>
            <a:tailEnd type="triangle" w="med" len="med"/>
          </a:ln>
        </p:spPr>
      </p:cxnSp>
      <p:sp>
        <p:nvSpPr>
          <p:cNvPr id="21" name="TextBox 20"/>
          <p:cNvSpPr txBox="1"/>
          <p:nvPr/>
        </p:nvSpPr>
        <p:spPr>
          <a:xfrm>
            <a:off x="65489" y="6433510"/>
            <a:ext cx="4543931" cy="338554"/>
          </a:xfrm>
          <a:prstGeom prst="rect">
            <a:avLst/>
          </a:prstGeom>
          <a:noFill/>
        </p:spPr>
        <p:txBody>
          <a:bodyPr wrap="square" rtlCol="0">
            <a:spAutoFit/>
          </a:bodyPr>
          <a:lstStyle/>
          <a:p>
            <a:r>
              <a:rPr lang="en-US" sz="800" b="1" dirty="0" err="1"/>
              <a:t>Egyedi</a:t>
            </a:r>
            <a:r>
              <a:rPr lang="en-US" sz="800" b="1" dirty="0"/>
              <a:t> and </a:t>
            </a:r>
            <a:r>
              <a:rPr lang="en-US" sz="800" b="1" dirty="0" err="1"/>
              <a:t>Sherif</a:t>
            </a:r>
            <a:r>
              <a:rPr lang="en-US" sz="800" b="1" dirty="0"/>
              <a:t>. Standards dynamics through an innovation lens: Next-generation Ethernet networks. </a:t>
            </a:r>
            <a:r>
              <a:rPr lang="en-US" sz="800" b="1" i="1" dirty="0"/>
              <a:t>IEEE Communications Magazine </a:t>
            </a:r>
            <a:r>
              <a:rPr lang="en-US" sz="800" b="1" dirty="0"/>
              <a:t>48, 166-171 (2010).</a:t>
            </a:r>
          </a:p>
        </p:txBody>
      </p:sp>
      <p:sp>
        <p:nvSpPr>
          <p:cNvPr id="28" name="Text Box 86"/>
          <p:cNvSpPr txBox="1">
            <a:spLocks noChangeArrowheads="1"/>
          </p:cNvSpPr>
          <p:nvPr/>
        </p:nvSpPr>
        <p:spPr bwMode="auto">
          <a:xfrm>
            <a:off x="6015188" y="2406065"/>
            <a:ext cx="1976130" cy="498997"/>
          </a:xfrm>
          <a:prstGeom prst="rect">
            <a:avLst/>
          </a:prstGeom>
          <a:noFill/>
          <a:ln w="9525">
            <a:noFill/>
            <a:miter lim="800000"/>
            <a:headEnd/>
            <a:tailEnd/>
          </a:ln>
        </p:spPr>
        <p:txBody>
          <a:bodyPr/>
          <a:lstStyle/>
          <a:p>
            <a:pPr algn="ctr" eaLnBrk="0" hangingPunct="0">
              <a:buFont typeface="Arial" panose="020B0604020202020204" pitchFamily="34" charset="0"/>
              <a:buChar char="•"/>
            </a:pPr>
            <a:r>
              <a:rPr lang="en-US" sz="1400" b="1" dirty="0"/>
              <a:t> Existing technology</a:t>
            </a:r>
          </a:p>
          <a:p>
            <a:pPr eaLnBrk="0" hangingPunct="0">
              <a:buFont typeface="Arial" panose="020B0604020202020204" pitchFamily="34" charset="0"/>
              <a:buChar char="•"/>
            </a:pPr>
            <a:r>
              <a:rPr lang="en-US" sz="1350" b="1" dirty="0"/>
              <a:t> </a:t>
            </a:r>
            <a:r>
              <a:rPr lang="en-US" sz="1400" b="1" dirty="0"/>
              <a:t>Quality assurance</a:t>
            </a:r>
          </a:p>
        </p:txBody>
      </p:sp>
      <p:sp>
        <p:nvSpPr>
          <p:cNvPr id="29" name="Text Box 86"/>
          <p:cNvSpPr txBox="1">
            <a:spLocks noChangeArrowheads="1"/>
          </p:cNvSpPr>
          <p:nvPr/>
        </p:nvSpPr>
        <p:spPr bwMode="auto">
          <a:xfrm>
            <a:off x="2042368" y="2281791"/>
            <a:ext cx="1872184" cy="520574"/>
          </a:xfrm>
          <a:prstGeom prst="rect">
            <a:avLst/>
          </a:prstGeom>
          <a:noFill/>
          <a:ln w="9525">
            <a:noFill/>
            <a:miter lim="800000"/>
            <a:headEnd/>
            <a:tailEnd/>
          </a:ln>
        </p:spPr>
        <p:txBody>
          <a:bodyPr/>
          <a:lstStyle/>
          <a:p>
            <a:pPr eaLnBrk="0" hangingPunct="0">
              <a:buFont typeface="Arial" panose="020B0604020202020204" pitchFamily="34" charset="0"/>
              <a:buChar char="•"/>
            </a:pPr>
            <a:r>
              <a:rPr lang="en-US" sz="1400" b="1" dirty="0"/>
              <a:t> Forward looking</a:t>
            </a:r>
          </a:p>
          <a:p>
            <a:pPr eaLnBrk="0" hangingPunct="0">
              <a:buFont typeface="Arial" panose="020B0604020202020204" pitchFamily="34" charset="0"/>
              <a:buChar char="•"/>
            </a:pPr>
            <a:r>
              <a:rPr lang="en-US" sz="1400" b="1" dirty="0"/>
              <a:t> Minimal guidance</a:t>
            </a:r>
          </a:p>
          <a:p>
            <a:pPr eaLnBrk="0" hangingPunct="0">
              <a:buFont typeface="Arial" panose="020B0604020202020204" pitchFamily="34" charset="0"/>
              <a:buChar char="•"/>
            </a:pPr>
            <a:r>
              <a:rPr lang="en-US" sz="1400" b="1" dirty="0"/>
              <a:t> MIL-PRF-32662</a:t>
            </a:r>
          </a:p>
        </p:txBody>
      </p:sp>
      <p:sp>
        <p:nvSpPr>
          <p:cNvPr id="30" name="Text Box 86"/>
          <p:cNvSpPr txBox="1">
            <a:spLocks noChangeArrowheads="1"/>
          </p:cNvSpPr>
          <p:nvPr/>
        </p:nvSpPr>
        <p:spPr bwMode="auto">
          <a:xfrm>
            <a:off x="3812000" y="4147069"/>
            <a:ext cx="2506963" cy="497395"/>
          </a:xfrm>
          <a:prstGeom prst="rect">
            <a:avLst/>
          </a:prstGeom>
          <a:noFill/>
          <a:ln w="9525">
            <a:noFill/>
            <a:miter lim="800000"/>
            <a:headEnd/>
            <a:tailEnd/>
          </a:ln>
        </p:spPr>
        <p:txBody>
          <a:bodyPr/>
          <a:lstStyle/>
          <a:p>
            <a:pPr eaLnBrk="0" hangingPunct="0">
              <a:buFont typeface="Arial" panose="020B0604020202020204" pitchFamily="34" charset="0"/>
              <a:buChar char="•"/>
            </a:pPr>
            <a:r>
              <a:rPr lang="en-US" sz="1400" b="1" dirty="0"/>
              <a:t> Platform development</a:t>
            </a:r>
          </a:p>
          <a:p>
            <a:pPr eaLnBrk="0" hangingPunct="0">
              <a:buFont typeface="Arial" panose="020B0604020202020204" pitchFamily="34" charset="0"/>
              <a:buChar char="•"/>
            </a:pPr>
            <a:r>
              <a:rPr lang="en-US" sz="1400" b="1" dirty="0"/>
              <a:t> Reduced cost</a:t>
            </a:r>
          </a:p>
          <a:p>
            <a:pPr eaLnBrk="0" hangingPunct="0">
              <a:buFont typeface="Arial" panose="020B0604020202020204" pitchFamily="34" charset="0"/>
              <a:buChar char="•"/>
            </a:pPr>
            <a:r>
              <a:rPr lang="en-US" sz="1400" b="1" dirty="0"/>
              <a:t> Telecommunications</a:t>
            </a:r>
          </a:p>
        </p:txBody>
      </p:sp>
      <p:sp>
        <p:nvSpPr>
          <p:cNvPr id="34" name="Freeform 33"/>
          <p:cNvSpPr>
            <a:spLocks noChangeAspect="1"/>
          </p:cNvSpPr>
          <p:nvPr/>
        </p:nvSpPr>
        <p:spPr>
          <a:xfrm>
            <a:off x="2438823" y="1521358"/>
            <a:ext cx="4564430" cy="2999738"/>
          </a:xfrm>
          <a:custGeom>
            <a:avLst/>
            <a:gdLst>
              <a:gd name="connsiteX0" fmla="*/ 0 w 6085907"/>
              <a:gd name="connsiteY0" fmla="*/ 1666350 h 1666350"/>
              <a:gd name="connsiteX1" fmla="*/ 1574463 w 6085907"/>
              <a:gd name="connsiteY1" fmla="*/ 1387791 h 1666350"/>
              <a:gd name="connsiteX2" fmla="*/ 3942214 w 6085907"/>
              <a:gd name="connsiteY2" fmla="*/ 212999 h 1666350"/>
              <a:gd name="connsiteX3" fmla="*/ 6085907 w 6085907"/>
              <a:gd name="connsiteY3" fmla="*/ 1052 h 1666350"/>
            </a:gdLst>
            <a:ahLst/>
            <a:cxnLst>
              <a:cxn ang="0">
                <a:pos x="connsiteX0" y="connsiteY0"/>
              </a:cxn>
              <a:cxn ang="0">
                <a:pos x="connsiteX1" y="connsiteY1"/>
              </a:cxn>
              <a:cxn ang="0">
                <a:pos x="connsiteX2" y="connsiteY2"/>
              </a:cxn>
              <a:cxn ang="0">
                <a:pos x="connsiteX3" y="connsiteY3"/>
              </a:cxn>
            </a:cxnLst>
            <a:rect l="l" t="t" r="r" b="b"/>
            <a:pathLst>
              <a:path w="6085907" h="1666350">
                <a:moveTo>
                  <a:pt x="0" y="1666350"/>
                </a:moveTo>
                <a:cubicBezTo>
                  <a:pt x="458713" y="1648183"/>
                  <a:pt x="917427" y="1630016"/>
                  <a:pt x="1574463" y="1387791"/>
                </a:cubicBezTo>
                <a:cubicBezTo>
                  <a:pt x="2231499" y="1145566"/>
                  <a:pt x="3190307" y="444122"/>
                  <a:pt x="3942214" y="212999"/>
                </a:cubicBezTo>
                <a:cubicBezTo>
                  <a:pt x="4694121" y="-18124"/>
                  <a:pt x="5732662" y="-966"/>
                  <a:pt x="6085907" y="1052"/>
                </a:cubicBezTo>
              </a:path>
            </a:pathLst>
          </a:custGeom>
          <a:noFill/>
          <a:ln w="69850">
            <a:gradFill>
              <a:gsLst>
                <a:gs pos="0">
                  <a:srgbClr val="FF0000"/>
                </a:gs>
                <a:gs pos="35000">
                  <a:schemeClr val="tx2">
                    <a:lumMod val="75000"/>
                  </a:schemeClr>
                </a:gs>
                <a:gs pos="72000">
                  <a:schemeClr val="tx2">
                    <a:lumMod val="40000"/>
                    <a:lumOff val="60000"/>
                  </a:schemeClr>
                </a:gs>
                <a:gs pos="100000">
                  <a:srgbClr val="00B050"/>
                </a:gs>
              </a:gsLst>
              <a:lin ang="5400000" scaled="1"/>
            </a:gra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0" descr="vehicle">
            <a:extLst>
              <a:ext uri="{FF2B5EF4-FFF2-40B4-BE49-F238E27FC236}">
                <a16:creationId xmlns:a16="http://schemas.microsoft.com/office/drawing/2014/main" id="{56AA6448-14B3-8034-0FF2-1DAAC0875DC0}"/>
              </a:ext>
            </a:extLst>
          </p:cNvPr>
          <p:cNvPicPr>
            <a:picLocks noChangeAspect="1" noChangeArrowheads="1"/>
          </p:cNvPicPr>
          <p:nvPr/>
        </p:nvPicPr>
        <p:blipFill>
          <a:blip r:embed="rId3" cstate="print"/>
          <a:srcRect t="14850" r="7199" b="11749"/>
          <a:stretch>
            <a:fillRect/>
          </a:stretch>
        </p:blipFill>
        <p:spPr bwMode="auto">
          <a:xfrm>
            <a:off x="2247694" y="3579183"/>
            <a:ext cx="964154" cy="699536"/>
          </a:xfrm>
          <a:prstGeom prst="rect">
            <a:avLst/>
          </a:prstGeom>
          <a:noFill/>
          <a:ln w="9525">
            <a:noFill/>
            <a:miter lim="800000"/>
            <a:headEnd/>
            <a:tailEnd/>
          </a:ln>
        </p:spPr>
      </p:pic>
      <p:pic>
        <p:nvPicPr>
          <p:cNvPr id="33" name="Picture 32">
            <a:extLst>
              <a:ext uri="{FF2B5EF4-FFF2-40B4-BE49-F238E27FC236}">
                <a16:creationId xmlns:a16="http://schemas.microsoft.com/office/drawing/2014/main" id="{8B893AD1-A1CD-4B45-FF18-C56B017F5CB6}"/>
              </a:ext>
            </a:extLst>
          </p:cNvPr>
          <p:cNvPicPr>
            <a:picLocks noChangeAspect="1"/>
          </p:cNvPicPr>
          <p:nvPr/>
        </p:nvPicPr>
        <p:blipFill>
          <a:blip r:embed="rId4"/>
          <a:stretch>
            <a:fillRect/>
          </a:stretch>
        </p:blipFill>
        <p:spPr>
          <a:xfrm>
            <a:off x="579997" y="5046090"/>
            <a:ext cx="1115259" cy="786822"/>
          </a:xfrm>
          <a:prstGeom prst="rect">
            <a:avLst/>
          </a:prstGeom>
        </p:spPr>
      </p:pic>
      <p:sp>
        <p:nvSpPr>
          <p:cNvPr id="22" name="TextBox 21">
            <a:extLst>
              <a:ext uri="{FF2B5EF4-FFF2-40B4-BE49-F238E27FC236}">
                <a16:creationId xmlns:a16="http://schemas.microsoft.com/office/drawing/2014/main" id="{0416EF2B-BE27-A293-2243-33411EF8DA0E}"/>
              </a:ext>
            </a:extLst>
          </p:cNvPr>
          <p:cNvSpPr txBox="1"/>
          <p:nvPr/>
        </p:nvSpPr>
        <p:spPr>
          <a:xfrm>
            <a:off x="480234" y="5832912"/>
            <a:ext cx="1314784" cy="338554"/>
          </a:xfrm>
          <a:prstGeom prst="rect">
            <a:avLst/>
          </a:prstGeom>
          <a:noFill/>
        </p:spPr>
        <p:txBody>
          <a:bodyPr wrap="none" rtlCol="0">
            <a:spAutoFit/>
          </a:bodyPr>
          <a:lstStyle/>
          <a:p>
            <a:r>
              <a:rPr lang="en-US" sz="1600" b="1" dirty="0"/>
              <a:t>MMM-A-132</a:t>
            </a:r>
          </a:p>
        </p:txBody>
      </p:sp>
      <p:sp>
        <p:nvSpPr>
          <p:cNvPr id="36" name="TextBox 35">
            <a:extLst>
              <a:ext uri="{FF2B5EF4-FFF2-40B4-BE49-F238E27FC236}">
                <a16:creationId xmlns:a16="http://schemas.microsoft.com/office/drawing/2014/main" id="{01750812-C323-B3D9-1C96-E99DDAE1CDEB}"/>
              </a:ext>
            </a:extLst>
          </p:cNvPr>
          <p:cNvSpPr txBox="1"/>
          <p:nvPr/>
        </p:nvSpPr>
        <p:spPr>
          <a:xfrm>
            <a:off x="7135955" y="775007"/>
            <a:ext cx="1710725" cy="338554"/>
          </a:xfrm>
          <a:prstGeom prst="rect">
            <a:avLst/>
          </a:prstGeom>
          <a:noFill/>
        </p:spPr>
        <p:txBody>
          <a:bodyPr wrap="none" rtlCol="0">
            <a:spAutoFit/>
          </a:bodyPr>
          <a:lstStyle/>
          <a:p>
            <a:r>
              <a:rPr lang="en-US" sz="1600" b="1" dirty="0"/>
              <a:t>MIL-PRF-?????</a:t>
            </a:r>
          </a:p>
        </p:txBody>
      </p:sp>
      <p:sp>
        <p:nvSpPr>
          <p:cNvPr id="9" name="Arc 8">
            <a:extLst>
              <a:ext uri="{FF2B5EF4-FFF2-40B4-BE49-F238E27FC236}">
                <a16:creationId xmlns:a16="http://schemas.microsoft.com/office/drawing/2014/main" id="{60A28134-9EB4-347D-CE48-849F51384E65}"/>
              </a:ext>
            </a:extLst>
          </p:cNvPr>
          <p:cNvSpPr/>
          <p:nvPr/>
        </p:nvSpPr>
        <p:spPr>
          <a:xfrm rot="20862982">
            <a:off x="964928" y="4817517"/>
            <a:ext cx="2147956" cy="431035"/>
          </a:xfrm>
          <a:prstGeom prst="arc">
            <a:avLst>
              <a:gd name="adj1" fmla="val 12105566"/>
              <a:gd name="adj2" fmla="val 21057726"/>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8D24DCAE-B5EE-F637-B66A-3C06518573A1}"/>
              </a:ext>
            </a:extLst>
          </p:cNvPr>
          <p:cNvSpPr/>
          <p:nvPr/>
        </p:nvSpPr>
        <p:spPr>
          <a:xfrm rot="20862982" flipV="1">
            <a:off x="5641026" y="968201"/>
            <a:ext cx="2147956" cy="355389"/>
          </a:xfrm>
          <a:prstGeom prst="arc">
            <a:avLst>
              <a:gd name="adj1" fmla="val 12105566"/>
              <a:gd name="adj2" fmla="val 21057726"/>
            </a:avLst>
          </a:prstGeom>
          <a:ln w="69850">
            <a:solidFill>
              <a:srgbClr val="00B05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59143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spcBef>
                <a:spcPts val="600"/>
              </a:spcBef>
              <a:spcAft>
                <a:spcPts val="600"/>
              </a:spcAft>
            </a:pPr>
            <a:r>
              <a:rPr lang="en-US" sz="2800" dirty="0"/>
              <a:t>Data science enabled</a:t>
            </a:r>
          </a:p>
        </p:txBody>
      </p:sp>
      <p:grpSp>
        <p:nvGrpSpPr>
          <p:cNvPr id="18" name="Group 17">
            <a:extLst>
              <a:ext uri="{FF2B5EF4-FFF2-40B4-BE49-F238E27FC236}">
                <a16:creationId xmlns:a16="http://schemas.microsoft.com/office/drawing/2014/main" id="{F115449C-AA32-35F0-E2FB-BE4B3918CA40}"/>
              </a:ext>
            </a:extLst>
          </p:cNvPr>
          <p:cNvGrpSpPr/>
          <p:nvPr/>
        </p:nvGrpSpPr>
        <p:grpSpPr>
          <a:xfrm>
            <a:off x="1272629" y="4065920"/>
            <a:ext cx="405149" cy="1828800"/>
            <a:chOff x="3344441" y="855583"/>
            <a:chExt cx="405149" cy="1828800"/>
          </a:xfrm>
        </p:grpSpPr>
        <p:sp>
          <p:nvSpPr>
            <p:cNvPr id="19" name="Parallelogram 18">
              <a:extLst>
                <a:ext uri="{FF2B5EF4-FFF2-40B4-BE49-F238E27FC236}">
                  <a16:creationId xmlns:a16="http://schemas.microsoft.com/office/drawing/2014/main" id="{C0065068-62F2-A409-3BA0-25F6A0487718}"/>
                </a:ext>
              </a:extLst>
            </p:cNvPr>
            <p:cNvSpPr/>
            <p:nvPr/>
          </p:nvSpPr>
          <p:spPr>
            <a:xfrm rot="649639" flipH="1">
              <a:off x="3344441" y="1660129"/>
              <a:ext cx="382050" cy="774981"/>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05A7D404-C196-6623-5421-6D2DE5B9575A}"/>
                </a:ext>
              </a:extLst>
            </p:cNvPr>
            <p:cNvSpPr/>
            <p:nvPr/>
          </p:nvSpPr>
          <p:spPr>
            <a:xfrm rot="649639" flipH="1">
              <a:off x="3367540" y="1105070"/>
              <a:ext cx="382050" cy="774981"/>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770A8F0C-70DD-C339-52F4-B4704CEEFE1B}"/>
                </a:ext>
              </a:extLst>
            </p:cNvPr>
            <p:cNvCxnSpPr/>
            <p:nvPr/>
          </p:nvCxnSpPr>
          <p:spPr>
            <a:xfrm>
              <a:off x="3463210" y="1651268"/>
              <a:ext cx="0" cy="23990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161F7A-5C38-8B8C-E808-6FC7780EDA82}"/>
                </a:ext>
              </a:extLst>
            </p:cNvPr>
            <p:cNvCxnSpPr>
              <a:cxnSpLocks/>
            </p:cNvCxnSpPr>
            <p:nvPr/>
          </p:nvCxnSpPr>
          <p:spPr>
            <a:xfrm rot="21480000" flipH="1" flipV="1">
              <a:off x="3440354" y="1861635"/>
              <a:ext cx="192024" cy="42036"/>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Arrow: Right 22">
              <a:extLst>
                <a:ext uri="{FF2B5EF4-FFF2-40B4-BE49-F238E27FC236}">
                  <a16:creationId xmlns:a16="http://schemas.microsoft.com/office/drawing/2014/main" id="{F6D3CC43-EC8B-0EF2-69C7-0A83031811AB}"/>
                </a:ext>
              </a:extLst>
            </p:cNvPr>
            <p:cNvSpPr/>
            <p:nvPr/>
          </p:nvSpPr>
          <p:spPr>
            <a:xfrm rot="16260000">
              <a:off x="3466066" y="870247"/>
              <a:ext cx="203074" cy="173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75743E0-F053-2FE2-EB62-4C8C69CF4ECD}"/>
                </a:ext>
              </a:extLst>
            </p:cNvPr>
            <p:cNvSpPr/>
            <p:nvPr/>
          </p:nvSpPr>
          <p:spPr>
            <a:xfrm rot="5460000">
              <a:off x="3412615" y="2495973"/>
              <a:ext cx="203074" cy="173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5AAC155B-AC7D-9650-317C-9489DAA9166B}"/>
              </a:ext>
            </a:extLst>
          </p:cNvPr>
          <p:cNvGrpSpPr/>
          <p:nvPr/>
        </p:nvGrpSpPr>
        <p:grpSpPr>
          <a:xfrm>
            <a:off x="622850" y="1473466"/>
            <a:ext cx="1461715" cy="1637527"/>
            <a:chOff x="2247235" y="1340944"/>
            <a:chExt cx="1461715" cy="1637527"/>
          </a:xfrm>
        </p:grpSpPr>
        <p:grpSp>
          <p:nvGrpSpPr>
            <p:cNvPr id="28" name="Group 27">
              <a:extLst>
                <a:ext uri="{FF2B5EF4-FFF2-40B4-BE49-F238E27FC236}">
                  <a16:creationId xmlns:a16="http://schemas.microsoft.com/office/drawing/2014/main" id="{612F6744-8F67-579F-3951-B925CFABED45}"/>
                </a:ext>
              </a:extLst>
            </p:cNvPr>
            <p:cNvGrpSpPr/>
            <p:nvPr/>
          </p:nvGrpSpPr>
          <p:grpSpPr>
            <a:xfrm>
              <a:off x="2851352" y="1340944"/>
              <a:ext cx="857598" cy="1637527"/>
              <a:chOff x="3862850" y="1850202"/>
              <a:chExt cx="1386661" cy="2647737"/>
            </a:xfrm>
          </p:grpSpPr>
          <p:sp>
            <p:nvSpPr>
              <p:cNvPr id="29" name="Diamond 28">
                <a:extLst>
                  <a:ext uri="{FF2B5EF4-FFF2-40B4-BE49-F238E27FC236}">
                    <a16:creationId xmlns:a16="http://schemas.microsoft.com/office/drawing/2014/main" id="{A7A40863-075B-83B2-BA88-E41E33BA2883}"/>
                  </a:ext>
                </a:extLst>
              </p:cNvPr>
              <p:cNvSpPr/>
              <p:nvPr/>
            </p:nvSpPr>
            <p:spPr>
              <a:xfrm rot="468435">
                <a:off x="4215629" y="1850202"/>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iamond 29">
                <a:extLst>
                  <a:ext uri="{FF2B5EF4-FFF2-40B4-BE49-F238E27FC236}">
                    <a16:creationId xmlns:a16="http://schemas.microsoft.com/office/drawing/2014/main" id="{C8206B67-21D7-C264-2ED3-81F8C37D64D0}"/>
                  </a:ext>
                </a:extLst>
              </p:cNvPr>
              <p:cNvSpPr/>
              <p:nvPr/>
            </p:nvSpPr>
            <p:spPr>
              <a:xfrm rot="468435">
                <a:off x="4385352" y="2546312"/>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iamond 30">
                <a:extLst>
                  <a:ext uri="{FF2B5EF4-FFF2-40B4-BE49-F238E27FC236}">
                    <a16:creationId xmlns:a16="http://schemas.microsoft.com/office/drawing/2014/main" id="{FEC66D3E-54DB-9F8F-3C39-317447F3F9CA}"/>
                  </a:ext>
                </a:extLst>
              </p:cNvPr>
              <p:cNvSpPr/>
              <p:nvPr/>
            </p:nvSpPr>
            <p:spPr>
              <a:xfrm rot="468435">
                <a:off x="4037511" y="3180475"/>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iamond 31">
                <a:extLst>
                  <a:ext uri="{FF2B5EF4-FFF2-40B4-BE49-F238E27FC236}">
                    <a16:creationId xmlns:a16="http://schemas.microsoft.com/office/drawing/2014/main" id="{B99DF6A4-FD28-D76E-44B0-24ED29856F23}"/>
                  </a:ext>
                </a:extLst>
              </p:cNvPr>
              <p:cNvSpPr/>
              <p:nvPr/>
            </p:nvSpPr>
            <p:spPr>
              <a:xfrm rot="468435">
                <a:off x="3862850" y="2477670"/>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7A62CEBE-02D5-71E0-2ADE-4C46CB97D2A1}"/>
                  </a:ext>
                </a:extLst>
              </p:cNvPr>
              <p:cNvSpPr/>
              <p:nvPr/>
            </p:nvSpPr>
            <p:spPr>
              <a:xfrm>
                <a:off x="4208644" y="3888640"/>
                <a:ext cx="499072" cy="601565"/>
              </a:xfrm>
              <a:prstGeom prst="parallelogram">
                <a:avLst>
                  <a:gd name="adj" fmla="val 69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88899B8D-DDCD-E31F-F73C-F7138DC78C28}"/>
                  </a:ext>
                </a:extLst>
              </p:cNvPr>
              <p:cNvSpPr/>
              <p:nvPr/>
            </p:nvSpPr>
            <p:spPr>
              <a:xfrm>
                <a:off x="4533055" y="3265267"/>
                <a:ext cx="530151" cy="626606"/>
              </a:xfrm>
              <a:prstGeom prst="parallelogram">
                <a:avLst>
                  <a:gd name="adj" fmla="val 679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arallelogram 34">
                <a:extLst>
                  <a:ext uri="{FF2B5EF4-FFF2-40B4-BE49-F238E27FC236}">
                    <a16:creationId xmlns:a16="http://schemas.microsoft.com/office/drawing/2014/main" id="{36041A16-86C8-824D-B826-5F17F0CF2022}"/>
                  </a:ext>
                </a:extLst>
              </p:cNvPr>
              <p:cNvSpPr/>
              <p:nvPr/>
            </p:nvSpPr>
            <p:spPr>
              <a:xfrm flipH="1">
                <a:off x="4734474" y="2547350"/>
                <a:ext cx="328731" cy="729568"/>
              </a:xfrm>
              <a:prstGeom prst="parallelogram">
                <a:avLst>
                  <a:gd name="adj" fmla="val 460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arallelogram 35">
                <a:extLst>
                  <a:ext uri="{FF2B5EF4-FFF2-40B4-BE49-F238E27FC236}">
                    <a16:creationId xmlns:a16="http://schemas.microsoft.com/office/drawing/2014/main" id="{44CA8365-745E-B5A5-5601-CE40135E30BB}"/>
                  </a:ext>
                </a:extLst>
              </p:cNvPr>
              <p:cNvSpPr/>
              <p:nvPr/>
            </p:nvSpPr>
            <p:spPr>
              <a:xfrm flipH="1">
                <a:off x="4562547" y="1851240"/>
                <a:ext cx="346049" cy="702806"/>
              </a:xfrm>
              <a:prstGeom prst="parallelogram">
                <a:avLst>
                  <a:gd name="adj" fmla="val 528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9D564FEE-6550-9518-D3DA-8ADD9A9C645B}"/>
                  </a:ext>
                </a:extLst>
              </p:cNvPr>
              <p:cNvSpPr/>
              <p:nvPr/>
            </p:nvSpPr>
            <p:spPr>
              <a:xfrm>
                <a:off x="4375516" y="3281239"/>
                <a:ext cx="873995" cy="1208965"/>
              </a:xfrm>
              <a:prstGeom prst="parallelogram">
                <a:avLst>
                  <a:gd name="adj" fmla="val 7950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64225D12-76F9-5D15-38B2-1A1012F9B7D2}"/>
                  </a:ext>
                </a:extLst>
              </p:cNvPr>
              <p:cNvSpPr/>
              <p:nvPr/>
            </p:nvSpPr>
            <p:spPr>
              <a:xfrm flipH="1">
                <a:off x="4743478" y="1851240"/>
                <a:ext cx="506033" cy="1425678"/>
              </a:xfrm>
              <a:prstGeom prst="parallelogram">
                <a:avLst>
                  <a:gd name="adj" fmla="val 66003"/>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F6E47B06-626A-ADD6-EE09-BFCB4FB459E0}"/>
                </a:ext>
              </a:extLst>
            </p:cNvPr>
            <p:cNvGrpSpPr/>
            <p:nvPr/>
          </p:nvGrpSpPr>
          <p:grpSpPr>
            <a:xfrm>
              <a:off x="2247235" y="2091093"/>
              <a:ext cx="322932" cy="82564"/>
              <a:chOff x="4118606" y="1743070"/>
              <a:chExt cx="522152" cy="133498"/>
            </a:xfrm>
          </p:grpSpPr>
          <p:grpSp>
            <p:nvGrpSpPr>
              <p:cNvPr id="40" name="Group 39">
                <a:extLst>
                  <a:ext uri="{FF2B5EF4-FFF2-40B4-BE49-F238E27FC236}">
                    <a16:creationId xmlns:a16="http://schemas.microsoft.com/office/drawing/2014/main" id="{DEBC0438-6A02-54B1-AEA8-1B0130B7CC39}"/>
                  </a:ext>
                </a:extLst>
              </p:cNvPr>
              <p:cNvGrpSpPr/>
              <p:nvPr/>
            </p:nvGrpSpPr>
            <p:grpSpPr>
              <a:xfrm>
                <a:off x="4118606" y="1743247"/>
                <a:ext cx="522152" cy="133321"/>
                <a:chOff x="4118606" y="1743247"/>
                <a:chExt cx="522152" cy="133321"/>
              </a:xfrm>
            </p:grpSpPr>
            <p:sp>
              <p:nvSpPr>
                <p:cNvPr id="42" name="Rectangle 41">
                  <a:extLst>
                    <a:ext uri="{FF2B5EF4-FFF2-40B4-BE49-F238E27FC236}">
                      <a16:creationId xmlns:a16="http://schemas.microsoft.com/office/drawing/2014/main" id="{02FB309E-BBFD-D86F-1042-B439D74FA0EC}"/>
                    </a:ext>
                  </a:extLst>
                </p:cNvPr>
                <p:cNvSpPr/>
                <p:nvPr/>
              </p:nvSpPr>
              <p:spPr>
                <a:xfrm>
                  <a:off x="4167916" y="1743247"/>
                  <a:ext cx="294724" cy="1333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a:extLst>
                    <a:ext uri="{FF2B5EF4-FFF2-40B4-BE49-F238E27FC236}">
                      <a16:creationId xmlns:a16="http://schemas.microsoft.com/office/drawing/2014/main" id="{08EBD035-91BA-EC7B-8671-31311D561E8B}"/>
                    </a:ext>
                  </a:extLst>
                </p:cNvPr>
                <p:cNvSpPr/>
                <p:nvPr/>
              </p:nvSpPr>
              <p:spPr>
                <a:xfrm rot="5400000">
                  <a:off x="4486005" y="1721815"/>
                  <a:ext cx="133320" cy="176186"/>
                </a:xfrm>
                <a:prstGeom prst="triangl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EFB47F5-88EB-9655-4E0C-F0D0141D9FFE}"/>
                    </a:ext>
                  </a:extLst>
                </p:cNvPr>
                <p:cNvSpPr/>
                <p:nvPr/>
              </p:nvSpPr>
              <p:spPr>
                <a:xfrm>
                  <a:off x="4118606" y="1743247"/>
                  <a:ext cx="89616" cy="133320"/>
                </a:xfrm>
                <a:prstGeom prst="ellips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240FC410-E985-C41C-4D85-D956F25F63B2}"/>
                    </a:ext>
                  </a:extLst>
                </p:cNvPr>
                <p:cNvSpPr/>
                <p:nvPr/>
              </p:nvSpPr>
              <p:spPr>
                <a:xfrm>
                  <a:off x="4398590" y="1743247"/>
                  <a:ext cx="89616" cy="133320"/>
                </a:xfrm>
                <a:prstGeom prst="ellips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26D0CE26-2759-D1DB-6DC1-36A16D5347AD}"/>
                    </a:ext>
                  </a:extLst>
                </p:cNvPr>
                <p:cNvSpPr/>
                <p:nvPr/>
              </p:nvSpPr>
              <p:spPr>
                <a:xfrm>
                  <a:off x="4370193" y="1755151"/>
                  <a:ext cx="82296" cy="109728"/>
                </a:xfrm>
                <a:prstGeom prst="rect">
                  <a:avLst/>
                </a:prstGeom>
                <a:solidFill>
                  <a:schemeClr val="bg1">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1" name="Straight Connector 40">
                <a:extLst>
                  <a:ext uri="{FF2B5EF4-FFF2-40B4-BE49-F238E27FC236}">
                    <a16:creationId xmlns:a16="http://schemas.microsoft.com/office/drawing/2014/main" id="{28696743-D128-2133-3707-70B07F5B0E6F}"/>
                  </a:ext>
                </a:extLst>
              </p:cNvPr>
              <p:cNvCxnSpPr/>
              <p:nvPr/>
            </p:nvCxnSpPr>
            <p:spPr>
              <a:xfrm>
                <a:off x="4341014" y="1743070"/>
                <a:ext cx="11191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5C82C7F7-48EF-BBEB-07DA-AC885B8FFC41}"/>
                </a:ext>
              </a:extLst>
            </p:cNvPr>
            <p:cNvCxnSpPr/>
            <p:nvPr/>
          </p:nvCxnSpPr>
          <p:spPr>
            <a:xfrm flipV="1">
              <a:off x="2617294" y="2132429"/>
              <a:ext cx="495046" cy="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F12BA50-1845-C214-99EC-90D5C3A33544}"/>
                </a:ext>
              </a:extLst>
            </p:cNvPr>
            <p:cNvCxnSpPr>
              <a:cxnSpLocks/>
            </p:cNvCxnSpPr>
            <p:nvPr/>
          </p:nvCxnSpPr>
          <p:spPr>
            <a:xfrm rot="-180000" flipH="1">
              <a:off x="3140026" y="2225987"/>
              <a:ext cx="485147" cy="7477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A5EAC96-7EB1-C8C8-615B-06EAEB4752D6}"/>
                </a:ext>
              </a:extLst>
            </p:cNvPr>
            <p:cNvCxnSpPr>
              <a:cxnSpLocks/>
            </p:cNvCxnSpPr>
            <p:nvPr/>
          </p:nvCxnSpPr>
          <p:spPr>
            <a:xfrm rot="-240000">
              <a:off x="3432634" y="1341586"/>
              <a:ext cx="144528" cy="88206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44D9B4B6-3DEB-F8E4-4B0E-B3BBEA33FE48}"/>
              </a:ext>
            </a:extLst>
          </p:cNvPr>
          <p:cNvGrpSpPr/>
          <p:nvPr/>
        </p:nvGrpSpPr>
        <p:grpSpPr>
          <a:xfrm>
            <a:off x="1908813" y="2099994"/>
            <a:ext cx="5780102" cy="3629733"/>
            <a:chOff x="2208878" y="1627726"/>
            <a:chExt cx="5780102" cy="3629733"/>
          </a:xfrm>
        </p:grpSpPr>
        <p:grpSp>
          <p:nvGrpSpPr>
            <p:cNvPr id="57" name="Group 56">
              <a:extLst>
                <a:ext uri="{FF2B5EF4-FFF2-40B4-BE49-F238E27FC236}">
                  <a16:creationId xmlns:a16="http://schemas.microsoft.com/office/drawing/2014/main" id="{A0A4EC40-5FF5-B041-DE4B-9A1BF7544F70}"/>
                </a:ext>
              </a:extLst>
            </p:cNvPr>
            <p:cNvGrpSpPr>
              <a:grpSpLocks noChangeAspect="1"/>
            </p:cNvGrpSpPr>
            <p:nvPr/>
          </p:nvGrpSpPr>
          <p:grpSpPr>
            <a:xfrm>
              <a:off x="2733969" y="1627726"/>
              <a:ext cx="4042039" cy="3030045"/>
              <a:chOff x="2407270" y="1231763"/>
              <a:chExt cx="6736730" cy="5050075"/>
            </a:xfrm>
          </p:grpSpPr>
          <p:pic>
            <p:nvPicPr>
              <p:cNvPr id="12" name="Picture 11">
                <a:extLst>
                  <a:ext uri="{FF2B5EF4-FFF2-40B4-BE49-F238E27FC236}">
                    <a16:creationId xmlns:a16="http://schemas.microsoft.com/office/drawing/2014/main" id="{932CA7BA-B06C-709B-8F06-36180D384A13}"/>
                  </a:ext>
                </a:extLst>
              </p:cNvPr>
              <p:cNvPicPr>
                <a:picLocks noChangeAspect="1"/>
              </p:cNvPicPr>
              <p:nvPr/>
            </p:nvPicPr>
            <p:blipFill>
              <a:blip r:embed="rId3"/>
              <a:stretch>
                <a:fillRect/>
              </a:stretch>
            </p:blipFill>
            <p:spPr>
              <a:xfrm>
                <a:off x="4308534" y="2091032"/>
                <a:ext cx="2040334" cy="2044741"/>
              </a:xfrm>
              <a:prstGeom prst="rect">
                <a:avLst/>
              </a:prstGeom>
            </p:spPr>
          </p:pic>
          <p:pic>
            <p:nvPicPr>
              <p:cNvPr id="13" name="Picture 12">
                <a:extLst>
                  <a:ext uri="{FF2B5EF4-FFF2-40B4-BE49-F238E27FC236}">
                    <a16:creationId xmlns:a16="http://schemas.microsoft.com/office/drawing/2014/main" id="{B6998043-D582-B7CD-E17F-BF7BC7D2598E}"/>
                  </a:ext>
                </a:extLst>
              </p:cNvPr>
              <p:cNvPicPr>
                <a:picLocks noChangeAspect="1"/>
              </p:cNvPicPr>
              <p:nvPr/>
            </p:nvPicPr>
            <p:blipFill>
              <a:blip r:embed="rId4"/>
              <a:stretch>
                <a:fillRect/>
              </a:stretch>
            </p:blipFill>
            <p:spPr>
              <a:xfrm>
                <a:off x="6520266" y="1231763"/>
                <a:ext cx="2395133" cy="2996157"/>
              </a:xfrm>
              <a:prstGeom prst="rect">
                <a:avLst/>
              </a:prstGeom>
            </p:spPr>
          </p:pic>
          <p:pic>
            <p:nvPicPr>
              <p:cNvPr id="14" name="Picture 13">
                <a:extLst>
                  <a:ext uri="{FF2B5EF4-FFF2-40B4-BE49-F238E27FC236}">
                    <a16:creationId xmlns:a16="http://schemas.microsoft.com/office/drawing/2014/main" id="{45D12BB1-C970-A2C8-5A38-C76FBA66D501}"/>
                  </a:ext>
                </a:extLst>
              </p:cNvPr>
              <p:cNvPicPr>
                <a:picLocks noChangeAspect="1"/>
              </p:cNvPicPr>
              <p:nvPr/>
            </p:nvPicPr>
            <p:blipFill>
              <a:blip r:embed="rId5"/>
              <a:stretch>
                <a:fillRect/>
              </a:stretch>
            </p:blipFill>
            <p:spPr>
              <a:xfrm>
                <a:off x="3111284" y="4108677"/>
                <a:ext cx="6032716" cy="2173161"/>
              </a:xfrm>
              <a:prstGeom prst="rect">
                <a:avLst/>
              </a:prstGeom>
            </p:spPr>
          </p:pic>
          <p:sp>
            <p:nvSpPr>
              <p:cNvPr id="16" name="TextBox 15">
                <a:extLst>
                  <a:ext uri="{FF2B5EF4-FFF2-40B4-BE49-F238E27FC236}">
                    <a16:creationId xmlns:a16="http://schemas.microsoft.com/office/drawing/2014/main" id="{8E1A904A-66CD-BE4C-8CC6-5BA51B3457A6}"/>
                  </a:ext>
                </a:extLst>
              </p:cNvPr>
              <p:cNvSpPr txBox="1"/>
              <p:nvPr/>
            </p:nvSpPr>
            <p:spPr>
              <a:xfrm>
                <a:off x="2407270" y="2957781"/>
                <a:ext cx="1726438" cy="76944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Correlation statistics</a:t>
                </a:r>
              </a:p>
            </p:txBody>
          </p:sp>
          <p:sp>
            <p:nvSpPr>
              <p:cNvPr id="17" name="Right Arrow 12">
                <a:extLst>
                  <a:ext uri="{FF2B5EF4-FFF2-40B4-BE49-F238E27FC236}">
                    <a16:creationId xmlns:a16="http://schemas.microsoft.com/office/drawing/2014/main" id="{CD6B9399-94C0-CBA5-CC73-6D8A99E8B9C7}"/>
                  </a:ext>
                </a:extLst>
              </p:cNvPr>
              <p:cNvSpPr/>
              <p:nvPr/>
            </p:nvSpPr>
            <p:spPr>
              <a:xfrm rot="10800000">
                <a:off x="2605945" y="3727275"/>
                <a:ext cx="1268813" cy="406248"/>
              </a:xfrm>
              <a:prstGeom prst="rightArrow">
                <a:avLst/>
              </a:prstGeom>
              <a:solidFill>
                <a:srgbClr val="FF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6D570E52-3F2A-644A-95BD-A980CDD8D4F8}"/>
                  </a:ext>
                </a:extLst>
              </p:cNvPr>
              <p:cNvSpPr/>
              <p:nvPr/>
            </p:nvSpPr>
            <p:spPr>
              <a:xfrm>
                <a:off x="8484818" y="4135773"/>
                <a:ext cx="601979" cy="308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5" name="Object 14">
              <a:extLst>
                <a:ext uri="{FF2B5EF4-FFF2-40B4-BE49-F238E27FC236}">
                  <a16:creationId xmlns:a16="http://schemas.microsoft.com/office/drawing/2014/main" id="{DD6A55A0-3377-A2B3-0DBC-15FA6BDDCC36}"/>
                </a:ext>
              </a:extLst>
            </p:cNvPr>
            <p:cNvGraphicFramePr>
              <a:graphicFrameLocks noChangeAspect="1"/>
            </p:cNvGraphicFramePr>
            <p:nvPr>
              <p:extLst>
                <p:ext uri="{D42A27DB-BD31-4B8C-83A1-F6EECF244321}">
                  <p14:modId xmlns:p14="http://schemas.microsoft.com/office/powerpoint/2010/main" val="1881200009"/>
                </p:ext>
              </p:extLst>
            </p:nvPr>
          </p:nvGraphicFramePr>
          <p:xfrm>
            <a:off x="2208878" y="4661859"/>
            <a:ext cx="5780102" cy="595600"/>
          </p:xfrm>
          <a:graphic>
            <a:graphicData uri="http://schemas.openxmlformats.org/presentationml/2006/ole">
              <mc:AlternateContent xmlns:mc="http://schemas.openxmlformats.org/markup-compatibility/2006">
                <mc:Choice xmlns:v="urn:schemas-microsoft-com:vml" Requires="v">
                  <p:oleObj name="Document" r:id="rId6" imgW="5026176" imgH="517913" progId="Word.Document.12">
                    <p:embed/>
                  </p:oleObj>
                </mc:Choice>
                <mc:Fallback>
                  <p:oleObj name="Document" r:id="rId6" imgW="5026176" imgH="517913" progId="Word.Document.12">
                    <p:embed/>
                    <p:pic>
                      <p:nvPicPr>
                        <p:cNvPr id="46" name="Object 45">
                          <a:extLst>
                            <a:ext uri="{FF2B5EF4-FFF2-40B4-BE49-F238E27FC236}">
                              <a16:creationId xmlns:a16="http://schemas.microsoft.com/office/drawing/2014/main" id="{410DC703-8DAB-AC1A-EDA4-0A21B07DCAF0}"/>
                            </a:ext>
                          </a:extLst>
                        </p:cNvPr>
                        <p:cNvPicPr/>
                        <p:nvPr/>
                      </p:nvPicPr>
                      <p:blipFill>
                        <a:blip r:embed="rId7"/>
                        <a:stretch>
                          <a:fillRect/>
                        </a:stretch>
                      </p:blipFill>
                      <p:spPr>
                        <a:xfrm>
                          <a:off x="2208878" y="4661859"/>
                          <a:ext cx="5780102" cy="595600"/>
                        </a:xfrm>
                        <a:prstGeom prst="rect">
                          <a:avLst/>
                        </a:prstGeom>
                      </p:spPr>
                    </p:pic>
                  </p:oleObj>
                </mc:Fallback>
              </mc:AlternateContent>
            </a:graphicData>
          </a:graphic>
        </p:graphicFrame>
      </p:grpSp>
      <p:sp>
        <p:nvSpPr>
          <p:cNvPr id="61" name="Oval 60">
            <a:extLst>
              <a:ext uri="{FF2B5EF4-FFF2-40B4-BE49-F238E27FC236}">
                <a16:creationId xmlns:a16="http://schemas.microsoft.com/office/drawing/2014/main" id="{FCE65C4C-AA38-900F-F004-3BE18EC39CC5}"/>
              </a:ext>
            </a:extLst>
          </p:cNvPr>
          <p:cNvSpPr/>
          <p:nvPr/>
        </p:nvSpPr>
        <p:spPr>
          <a:xfrm>
            <a:off x="1070325" y="3421177"/>
            <a:ext cx="828006" cy="2623005"/>
          </a:xfrm>
          <a:prstGeom prst="ellipse">
            <a:avLst/>
          </a:prstGeom>
          <a:solidFill>
            <a:srgbClr val="92D05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15F4839-C7F0-01CC-C3FD-53647AAD49BC}"/>
              </a:ext>
            </a:extLst>
          </p:cNvPr>
          <p:cNvSpPr/>
          <p:nvPr/>
        </p:nvSpPr>
        <p:spPr>
          <a:xfrm>
            <a:off x="573240" y="1083091"/>
            <a:ext cx="1863150" cy="2833366"/>
          </a:xfrm>
          <a:prstGeom prst="ellipse">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F1314756-BC88-8BF7-08EE-6B516D02003D}"/>
              </a:ext>
            </a:extLst>
          </p:cNvPr>
          <p:cNvGrpSpPr/>
          <p:nvPr/>
        </p:nvGrpSpPr>
        <p:grpSpPr>
          <a:xfrm>
            <a:off x="7374391" y="2886977"/>
            <a:ext cx="1147642" cy="1664397"/>
            <a:chOff x="7423118" y="1914894"/>
            <a:chExt cx="1147642" cy="1664397"/>
          </a:xfrm>
        </p:grpSpPr>
        <p:sp>
          <p:nvSpPr>
            <p:cNvPr id="63" name="Cylinder 62">
              <a:extLst>
                <a:ext uri="{FF2B5EF4-FFF2-40B4-BE49-F238E27FC236}">
                  <a16:creationId xmlns:a16="http://schemas.microsoft.com/office/drawing/2014/main" id="{4643A7B2-703D-AC14-66DB-CBA98CAC9E28}"/>
                </a:ext>
              </a:extLst>
            </p:cNvPr>
            <p:cNvSpPr/>
            <p:nvPr/>
          </p:nvSpPr>
          <p:spPr>
            <a:xfrm>
              <a:off x="7423118" y="2986598"/>
              <a:ext cx="1147642" cy="592693"/>
            </a:xfrm>
            <a:prstGeom prst="can">
              <a:avLst/>
            </a:prstGeom>
            <a:gradFill flip="none" rotWithShape="1">
              <a:gsLst>
                <a:gs pos="0">
                  <a:schemeClr val="accent1">
                    <a:lumMod val="5000"/>
                    <a:lumOff val="95000"/>
                  </a:schemeClr>
                </a:gs>
                <a:gs pos="98000">
                  <a:schemeClr val="accent1">
                    <a:lumMod val="45000"/>
                    <a:lumOff val="55000"/>
                  </a:schemeClr>
                </a:gs>
                <a:gs pos="65000">
                  <a:schemeClr val="accent1">
                    <a:lumMod val="45000"/>
                    <a:lumOff val="55000"/>
                  </a:schemeClr>
                </a:gs>
                <a:gs pos="31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ylinder 65">
              <a:extLst>
                <a:ext uri="{FF2B5EF4-FFF2-40B4-BE49-F238E27FC236}">
                  <a16:creationId xmlns:a16="http://schemas.microsoft.com/office/drawing/2014/main" id="{86CD162D-B5EC-23F5-7AED-CE53C2E771D3}"/>
                </a:ext>
              </a:extLst>
            </p:cNvPr>
            <p:cNvSpPr/>
            <p:nvPr/>
          </p:nvSpPr>
          <p:spPr>
            <a:xfrm>
              <a:off x="7423118" y="2445895"/>
              <a:ext cx="1147642" cy="592693"/>
            </a:xfrm>
            <a:prstGeom prst="can">
              <a:avLst/>
            </a:prstGeom>
            <a:gradFill flip="none" rotWithShape="1">
              <a:gsLst>
                <a:gs pos="0">
                  <a:schemeClr val="accent1">
                    <a:lumMod val="5000"/>
                    <a:lumOff val="95000"/>
                  </a:schemeClr>
                </a:gs>
                <a:gs pos="98000">
                  <a:schemeClr val="accent1">
                    <a:lumMod val="45000"/>
                    <a:lumOff val="55000"/>
                  </a:schemeClr>
                </a:gs>
                <a:gs pos="65000">
                  <a:schemeClr val="accent1">
                    <a:lumMod val="45000"/>
                    <a:lumOff val="55000"/>
                  </a:schemeClr>
                </a:gs>
                <a:gs pos="31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ylinder 66">
              <a:extLst>
                <a:ext uri="{FF2B5EF4-FFF2-40B4-BE49-F238E27FC236}">
                  <a16:creationId xmlns:a16="http://schemas.microsoft.com/office/drawing/2014/main" id="{1EF7E94F-6A04-ECF5-EBFB-E2AC700E71CD}"/>
                </a:ext>
              </a:extLst>
            </p:cNvPr>
            <p:cNvSpPr/>
            <p:nvPr/>
          </p:nvSpPr>
          <p:spPr>
            <a:xfrm>
              <a:off x="7423118" y="1914894"/>
              <a:ext cx="1147642" cy="592693"/>
            </a:xfrm>
            <a:prstGeom prst="can">
              <a:avLst/>
            </a:prstGeom>
            <a:gradFill flip="none" rotWithShape="1">
              <a:gsLst>
                <a:gs pos="0">
                  <a:schemeClr val="accent1">
                    <a:lumMod val="5000"/>
                    <a:lumOff val="95000"/>
                  </a:schemeClr>
                </a:gs>
                <a:gs pos="98000">
                  <a:schemeClr val="accent1">
                    <a:lumMod val="45000"/>
                    <a:lumOff val="55000"/>
                  </a:schemeClr>
                </a:gs>
                <a:gs pos="65000">
                  <a:schemeClr val="accent1">
                    <a:lumMod val="45000"/>
                    <a:lumOff val="55000"/>
                  </a:schemeClr>
                </a:gs>
                <a:gs pos="31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8" name="Picture 67">
            <a:extLst>
              <a:ext uri="{FF2B5EF4-FFF2-40B4-BE49-F238E27FC236}">
                <a16:creationId xmlns:a16="http://schemas.microsoft.com/office/drawing/2014/main" id="{C582BD74-03DA-7DA0-DFE7-E4D14AC45826}"/>
              </a:ext>
            </a:extLst>
          </p:cNvPr>
          <p:cNvPicPr>
            <a:picLocks noChangeAspect="1"/>
          </p:cNvPicPr>
          <p:nvPr/>
        </p:nvPicPr>
        <p:blipFill>
          <a:blip r:embed="rId8"/>
          <a:stretch>
            <a:fillRect/>
          </a:stretch>
        </p:blipFill>
        <p:spPr>
          <a:xfrm>
            <a:off x="7125252" y="2306178"/>
            <a:ext cx="1645920" cy="425196"/>
          </a:xfrm>
          <a:prstGeom prst="rect">
            <a:avLst/>
          </a:prstGeom>
        </p:spPr>
      </p:pic>
      <p:sp>
        <p:nvSpPr>
          <p:cNvPr id="72" name="Right Arrow 12">
            <a:extLst>
              <a:ext uri="{FF2B5EF4-FFF2-40B4-BE49-F238E27FC236}">
                <a16:creationId xmlns:a16="http://schemas.microsoft.com/office/drawing/2014/main" id="{E6BE67C1-A5A7-5366-09B2-AF1CE19C1EE9}"/>
              </a:ext>
            </a:extLst>
          </p:cNvPr>
          <p:cNvSpPr/>
          <p:nvPr/>
        </p:nvSpPr>
        <p:spPr>
          <a:xfrm rot="10800000">
            <a:off x="6475943" y="3589832"/>
            <a:ext cx="761288" cy="243749"/>
          </a:xfrm>
          <a:prstGeom prst="rightArrow">
            <a:avLst/>
          </a:prstGeom>
          <a:solidFill>
            <a:srgbClr val="FF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Text Box 86">
            <a:extLst>
              <a:ext uri="{FF2B5EF4-FFF2-40B4-BE49-F238E27FC236}">
                <a16:creationId xmlns:a16="http://schemas.microsoft.com/office/drawing/2014/main" id="{C2D61210-7185-3D11-A0D9-F884349A60B9}"/>
              </a:ext>
            </a:extLst>
          </p:cNvPr>
          <p:cNvSpPr txBox="1">
            <a:spLocks noChangeArrowheads="1"/>
          </p:cNvSpPr>
          <p:nvPr/>
        </p:nvSpPr>
        <p:spPr bwMode="auto">
          <a:xfrm>
            <a:off x="6175587" y="4690257"/>
            <a:ext cx="3026655" cy="1303897"/>
          </a:xfrm>
          <a:prstGeom prst="rect">
            <a:avLst/>
          </a:prstGeom>
          <a:noFill/>
          <a:ln w="9525">
            <a:noFill/>
            <a:miter lim="800000"/>
            <a:headEnd/>
            <a:tailEnd/>
          </a:ln>
        </p:spPr>
        <p:txBody>
          <a:bodyPr/>
          <a:lstStyle/>
          <a:p>
            <a:pPr eaLnBrk="0" hangingPunct="0">
              <a:buFont typeface="Arial" panose="020B0604020202020204" pitchFamily="34" charset="0"/>
              <a:buChar char="•"/>
            </a:pPr>
            <a:r>
              <a:rPr lang="en-US" sz="2000" b="1" dirty="0"/>
              <a:t> Relational database</a:t>
            </a:r>
          </a:p>
          <a:p>
            <a:pPr eaLnBrk="0" hangingPunct="0">
              <a:buFont typeface="Arial" panose="020B0604020202020204" pitchFamily="34" charset="0"/>
              <a:buChar char="•"/>
            </a:pPr>
            <a:r>
              <a:rPr lang="en-US" sz="2000" b="1" dirty="0"/>
              <a:t> Data pedigree</a:t>
            </a:r>
          </a:p>
          <a:p>
            <a:pPr eaLnBrk="0" hangingPunct="0">
              <a:buFont typeface="Arial" panose="020B0604020202020204" pitchFamily="34" charset="0"/>
              <a:buChar char="•"/>
            </a:pPr>
            <a:r>
              <a:rPr lang="en-US" sz="2000" b="1" dirty="0"/>
              <a:t> Data integrity</a:t>
            </a:r>
          </a:p>
          <a:p>
            <a:pPr eaLnBrk="0" hangingPunct="0">
              <a:buFont typeface="Arial" panose="020B0604020202020204" pitchFamily="34" charset="0"/>
              <a:buChar char="•"/>
            </a:pPr>
            <a:r>
              <a:rPr lang="en-US" sz="2000" b="1" dirty="0"/>
              <a:t> Digital infrastructure</a:t>
            </a:r>
          </a:p>
        </p:txBody>
      </p:sp>
    </p:spTree>
    <p:extLst>
      <p:ext uri="{BB962C8B-B14F-4D97-AF65-F5344CB8AC3E}">
        <p14:creationId xmlns:p14="http://schemas.microsoft.com/office/powerpoint/2010/main" val="4049031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spcBef>
                <a:spcPts val="600"/>
              </a:spcBef>
              <a:spcAft>
                <a:spcPts val="600"/>
              </a:spcAft>
            </a:pPr>
            <a:r>
              <a:rPr lang="en-US" sz="2800" dirty="0"/>
              <a:t>Data science enabled</a:t>
            </a:r>
          </a:p>
        </p:txBody>
      </p:sp>
      <p:grpSp>
        <p:nvGrpSpPr>
          <p:cNvPr id="4" name="Group 3">
            <a:extLst>
              <a:ext uri="{FF2B5EF4-FFF2-40B4-BE49-F238E27FC236}">
                <a16:creationId xmlns:a16="http://schemas.microsoft.com/office/drawing/2014/main" id="{D32ECEE2-7A40-922A-FC67-590C5A2C230D}"/>
              </a:ext>
            </a:extLst>
          </p:cNvPr>
          <p:cNvGrpSpPr/>
          <p:nvPr/>
        </p:nvGrpSpPr>
        <p:grpSpPr>
          <a:xfrm>
            <a:off x="1346372" y="5040781"/>
            <a:ext cx="282003" cy="1272934"/>
            <a:chOff x="1272630" y="4065921"/>
            <a:chExt cx="282003" cy="1272934"/>
          </a:xfrm>
        </p:grpSpPr>
        <p:sp>
          <p:nvSpPr>
            <p:cNvPr id="19" name="Parallelogram 18">
              <a:extLst>
                <a:ext uri="{FF2B5EF4-FFF2-40B4-BE49-F238E27FC236}">
                  <a16:creationId xmlns:a16="http://schemas.microsoft.com/office/drawing/2014/main" id="{C0065068-62F2-A409-3BA0-25F6A0487718}"/>
                </a:ext>
              </a:extLst>
            </p:cNvPr>
            <p:cNvSpPr/>
            <p:nvPr/>
          </p:nvSpPr>
          <p:spPr>
            <a:xfrm rot="649639" flipH="1">
              <a:off x="1272630" y="4625924"/>
              <a:ext cx="265925" cy="539425"/>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05A7D404-C196-6623-5421-6D2DE5B9575A}"/>
                </a:ext>
              </a:extLst>
            </p:cNvPr>
            <p:cNvSpPr/>
            <p:nvPr/>
          </p:nvSpPr>
          <p:spPr>
            <a:xfrm rot="649639" flipH="1">
              <a:off x="1288708" y="4239576"/>
              <a:ext cx="265925" cy="539425"/>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770A8F0C-70DD-C339-52F4-B4704CEEFE1B}"/>
                </a:ext>
              </a:extLst>
            </p:cNvPr>
            <p:cNvCxnSpPr/>
            <p:nvPr/>
          </p:nvCxnSpPr>
          <p:spPr>
            <a:xfrm>
              <a:off x="1362673" y="4627131"/>
              <a:ext cx="0" cy="166986"/>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161F7A-5C38-8B8C-E808-6FC7780EDA82}"/>
                </a:ext>
              </a:extLst>
            </p:cNvPr>
            <p:cNvCxnSpPr>
              <a:cxnSpLocks/>
            </p:cNvCxnSpPr>
            <p:nvPr/>
          </p:nvCxnSpPr>
          <p:spPr>
            <a:xfrm rot="21480000" flipH="1" flipV="1">
              <a:off x="1346769" y="4766440"/>
              <a:ext cx="118872" cy="29259"/>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Arrow: Right 22">
              <a:extLst>
                <a:ext uri="{FF2B5EF4-FFF2-40B4-BE49-F238E27FC236}">
                  <a16:creationId xmlns:a16="http://schemas.microsoft.com/office/drawing/2014/main" id="{F6D3CC43-EC8B-0EF2-69C7-0A83031811AB}"/>
                </a:ext>
              </a:extLst>
            </p:cNvPr>
            <p:cNvSpPr/>
            <p:nvPr/>
          </p:nvSpPr>
          <p:spPr>
            <a:xfrm rot="16260000">
              <a:off x="1357287" y="4076128"/>
              <a:ext cx="141349" cy="120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75743E0-F053-2FE2-EB62-4C8C69CF4ECD}"/>
                </a:ext>
              </a:extLst>
            </p:cNvPr>
            <p:cNvSpPr/>
            <p:nvPr/>
          </p:nvSpPr>
          <p:spPr>
            <a:xfrm rot="5460000">
              <a:off x="1320082" y="5207713"/>
              <a:ext cx="141349" cy="1209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5AAC155B-AC7D-9650-317C-9489DAA9166B}"/>
              </a:ext>
            </a:extLst>
          </p:cNvPr>
          <p:cNvGrpSpPr>
            <a:grpSpLocks noChangeAspect="1"/>
          </p:cNvGrpSpPr>
          <p:nvPr/>
        </p:nvGrpSpPr>
        <p:grpSpPr>
          <a:xfrm>
            <a:off x="880001" y="3399347"/>
            <a:ext cx="1017425" cy="1139799"/>
            <a:chOff x="2247235" y="1340944"/>
            <a:chExt cx="1461715" cy="1637527"/>
          </a:xfrm>
        </p:grpSpPr>
        <p:grpSp>
          <p:nvGrpSpPr>
            <p:cNvPr id="28" name="Group 27">
              <a:extLst>
                <a:ext uri="{FF2B5EF4-FFF2-40B4-BE49-F238E27FC236}">
                  <a16:creationId xmlns:a16="http://schemas.microsoft.com/office/drawing/2014/main" id="{612F6744-8F67-579F-3951-B925CFABED45}"/>
                </a:ext>
              </a:extLst>
            </p:cNvPr>
            <p:cNvGrpSpPr/>
            <p:nvPr/>
          </p:nvGrpSpPr>
          <p:grpSpPr>
            <a:xfrm>
              <a:off x="2851352" y="1340944"/>
              <a:ext cx="857598" cy="1637527"/>
              <a:chOff x="3862850" y="1850202"/>
              <a:chExt cx="1386661" cy="2647737"/>
            </a:xfrm>
          </p:grpSpPr>
          <p:sp>
            <p:nvSpPr>
              <p:cNvPr id="29" name="Diamond 28">
                <a:extLst>
                  <a:ext uri="{FF2B5EF4-FFF2-40B4-BE49-F238E27FC236}">
                    <a16:creationId xmlns:a16="http://schemas.microsoft.com/office/drawing/2014/main" id="{A7A40863-075B-83B2-BA88-E41E33BA2883}"/>
                  </a:ext>
                </a:extLst>
              </p:cNvPr>
              <p:cNvSpPr/>
              <p:nvPr/>
            </p:nvSpPr>
            <p:spPr>
              <a:xfrm rot="468435">
                <a:off x="4215629" y="1850202"/>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iamond 29">
                <a:extLst>
                  <a:ext uri="{FF2B5EF4-FFF2-40B4-BE49-F238E27FC236}">
                    <a16:creationId xmlns:a16="http://schemas.microsoft.com/office/drawing/2014/main" id="{C8206B67-21D7-C264-2ED3-81F8C37D64D0}"/>
                  </a:ext>
                </a:extLst>
              </p:cNvPr>
              <p:cNvSpPr/>
              <p:nvPr/>
            </p:nvSpPr>
            <p:spPr>
              <a:xfrm rot="468435">
                <a:off x="4385352" y="2546312"/>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iamond 30">
                <a:extLst>
                  <a:ext uri="{FF2B5EF4-FFF2-40B4-BE49-F238E27FC236}">
                    <a16:creationId xmlns:a16="http://schemas.microsoft.com/office/drawing/2014/main" id="{FEC66D3E-54DB-9F8F-3C39-317447F3F9CA}"/>
                  </a:ext>
                </a:extLst>
              </p:cNvPr>
              <p:cNvSpPr/>
              <p:nvPr/>
            </p:nvSpPr>
            <p:spPr>
              <a:xfrm rot="468435">
                <a:off x="4037511" y="3180475"/>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iamond 31">
                <a:extLst>
                  <a:ext uri="{FF2B5EF4-FFF2-40B4-BE49-F238E27FC236}">
                    <a16:creationId xmlns:a16="http://schemas.microsoft.com/office/drawing/2014/main" id="{B99DF6A4-FD28-D76E-44B0-24ED29856F23}"/>
                  </a:ext>
                </a:extLst>
              </p:cNvPr>
              <p:cNvSpPr/>
              <p:nvPr/>
            </p:nvSpPr>
            <p:spPr>
              <a:xfrm rot="468435">
                <a:off x="3862850" y="2477670"/>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arallelogram 32">
                <a:extLst>
                  <a:ext uri="{FF2B5EF4-FFF2-40B4-BE49-F238E27FC236}">
                    <a16:creationId xmlns:a16="http://schemas.microsoft.com/office/drawing/2014/main" id="{7A62CEBE-02D5-71E0-2ADE-4C46CB97D2A1}"/>
                  </a:ext>
                </a:extLst>
              </p:cNvPr>
              <p:cNvSpPr/>
              <p:nvPr/>
            </p:nvSpPr>
            <p:spPr>
              <a:xfrm>
                <a:off x="4208644" y="3888640"/>
                <a:ext cx="499072" cy="601565"/>
              </a:xfrm>
              <a:prstGeom prst="parallelogram">
                <a:avLst>
                  <a:gd name="adj" fmla="val 69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arallelogram 33">
                <a:extLst>
                  <a:ext uri="{FF2B5EF4-FFF2-40B4-BE49-F238E27FC236}">
                    <a16:creationId xmlns:a16="http://schemas.microsoft.com/office/drawing/2014/main" id="{88899B8D-DDCD-E31F-F73C-F7138DC78C28}"/>
                  </a:ext>
                </a:extLst>
              </p:cNvPr>
              <p:cNvSpPr/>
              <p:nvPr/>
            </p:nvSpPr>
            <p:spPr>
              <a:xfrm>
                <a:off x="4533055" y="3265267"/>
                <a:ext cx="530151" cy="626606"/>
              </a:xfrm>
              <a:prstGeom prst="parallelogram">
                <a:avLst>
                  <a:gd name="adj" fmla="val 679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arallelogram 34">
                <a:extLst>
                  <a:ext uri="{FF2B5EF4-FFF2-40B4-BE49-F238E27FC236}">
                    <a16:creationId xmlns:a16="http://schemas.microsoft.com/office/drawing/2014/main" id="{36041A16-86C8-824D-B826-5F17F0CF2022}"/>
                  </a:ext>
                </a:extLst>
              </p:cNvPr>
              <p:cNvSpPr/>
              <p:nvPr/>
            </p:nvSpPr>
            <p:spPr>
              <a:xfrm flipH="1">
                <a:off x="4734474" y="2547350"/>
                <a:ext cx="328731" cy="729568"/>
              </a:xfrm>
              <a:prstGeom prst="parallelogram">
                <a:avLst>
                  <a:gd name="adj" fmla="val 460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arallelogram 35">
                <a:extLst>
                  <a:ext uri="{FF2B5EF4-FFF2-40B4-BE49-F238E27FC236}">
                    <a16:creationId xmlns:a16="http://schemas.microsoft.com/office/drawing/2014/main" id="{44CA8365-745E-B5A5-5601-CE40135E30BB}"/>
                  </a:ext>
                </a:extLst>
              </p:cNvPr>
              <p:cNvSpPr/>
              <p:nvPr/>
            </p:nvSpPr>
            <p:spPr>
              <a:xfrm flipH="1">
                <a:off x="4562547" y="1851240"/>
                <a:ext cx="346049" cy="702806"/>
              </a:xfrm>
              <a:prstGeom prst="parallelogram">
                <a:avLst>
                  <a:gd name="adj" fmla="val 528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arallelogram 36">
                <a:extLst>
                  <a:ext uri="{FF2B5EF4-FFF2-40B4-BE49-F238E27FC236}">
                    <a16:creationId xmlns:a16="http://schemas.microsoft.com/office/drawing/2014/main" id="{9D564FEE-6550-9518-D3DA-8ADD9A9C645B}"/>
                  </a:ext>
                </a:extLst>
              </p:cNvPr>
              <p:cNvSpPr/>
              <p:nvPr/>
            </p:nvSpPr>
            <p:spPr>
              <a:xfrm>
                <a:off x="4375516" y="3281239"/>
                <a:ext cx="873995" cy="1208965"/>
              </a:xfrm>
              <a:prstGeom prst="parallelogram">
                <a:avLst>
                  <a:gd name="adj" fmla="val 7950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arallelogram 37">
                <a:extLst>
                  <a:ext uri="{FF2B5EF4-FFF2-40B4-BE49-F238E27FC236}">
                    <a16:creationId xmlns:a16="http://schemas.microsoft.com/office/drawing/2014/main" id="{64225D12-76F9-5D15-38B2-1A1012F9B7D2}"/>
                  </a:ext>
                </a:extLst>
              </p:cNvPr>
              <p:cNvSpPr/>
              <p:nvPr/>
            </p:nvSpPr>
            <p:spPr>
              <a:xfrm flipH="1">
                <a:off x="4743478" y="1851240"/>
                <a:ext cx="506033" cy="1425678"/>
              </a:xfrm>
              <a:prstGeom prst="parallelogram">
                <a:avLst>
                  <a:gd name="adj" fmla="val 66003"/>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F6E47B06-626A-ADD6-EE09-BFCB4FB459E0}"/>
                </a:ext>
              </a:extLst>
            </p:cNvPr>
            <p:cNvGrpSpPr/>
            <p:nvPr/>
          </p:nvGrpSpPr>
          <p:grpSpPr>
            <a:xfrm>
              <a:off x="2247235" y="2091093"/>
              <a:ext cx="322932" cy="82564"/>
              <a:chOff x="4118606" y="1743070"/>
              <a:chExt cx="522152" cy="133498"/>
            </a:xfrm>
          </p:grpSpPr>
          <p:grpSp>
            <p:nvGrpSpPr>
              <p:cNvPr id="40" name="Group 39">
                <a:extLst>
                  <a:ext uri="{FF2B5EF4-FFF2-40B4-BE49-F238E27FC236}">
                    <a16:creationId xmlns:a16="http://schemas.microsoft.com/office/drawing/2014/main" id="{DEBC0438-6A02-54B1-AEA8-1B0130B7CC39}"/>
                  </a:ext>
                </a:extLst>
              </p:cNvPr>
              <p:cNvGrpSpPr/>
              <p:nvPr/>
            </p:nvGrpSpPr>
            <p:grpSpPr>
              <a:xfrm>
                <a:off x="4118606" y="1743247"/>
                <a:ext cx="522152" cy="133321"/>
                <a:chOff x="4118606" y="1743247"/>
                <a:chExt cx="522152" cy="133321"/>
              </a:xfrm>
            </p:grpSpPr>
            <p:sp>
              <p:nvSpPr>
                <p:cNvPr id="42" name="Rectangle 41">
                  <a:extLst>
                    <a:ext uri="{FF2B5EF4-FFF2-40B4-BE49-F238E27FC236}">
                      <a16:creationId xmlns:a16="http://schemas.microsoft.com/office/drawing/2014/main" id="{02FB309E-BBFD-D86F-1042-B439D74FA0EC}"/>
                    </a:ext>
                  </a:extLst>
                </p:cNvPr>
                <p:cNvSpPr/>
                <p:nvPr/>
              </p:nvSpPr>
              <p:spPr>
                <a:xfrm>
                  <a:off x="4167916" y="1743247"/>
                  <a:ext cx="294724" cy="1333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Isosceles Triangle 42">
                  <a:extLst>
                    <a:ext uri="{FF2B5EF4-FFF2-40B4-BE49-F238E27FC236}">
                      <a16:creationId xmlns:a16="http://schemas.microsoft.com/office/drawing/2014/main" id="{08EBD035-91BA-EC7B-8671-31311D561E8B}"/>
                    </a:ext>
                  </a:extLst>
                </p:cNvPr>
                <p:cNvSpPr/>
                <p:nvPr/>
              </p:nvSpPr>
              <p:spPr>
                <a:xfrm rot="5400000">
                  <a:off x="4486005" y="1721815"/>
                  <a:ext cx="133320" cy="176186"/>
                </a:xfrm>
                <a:prstGeom prst="triangl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EFB47F5-88EB-9655-4E0C-F0D0141D9FFE}"/>
                    </a:ext>
                  </a:extLst>
                </p:cNvPr>
                <p:cNvSpPr/>
                <p:nvPr/>
              </p:nvSpPr>
              <p:spPr>
                <a:xfrm>
                  <a:off x="4118606" y="1743247"/>
                  <a:ext cx="89616" cy="133320"/>
                </a:xfrm>
                <a:prstGeom prst="ellips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240FC410-E985-C41C-4D85-D956F25F63B2}"/>
                    </a:ext>
                  </a:extLst>
                </p:cNvPr>
                <p:cNvSpPr/>
                <p:nvPr/>
              </p:nvSpPr>
              <p:spPr>
                <a:xfrm>
                  <a:off x="4398590" y="1743247"/>
                  <a:ext cx="89616" cy="133320"/>
                </a:xfrm>
                <a:prstGeom prst="ellips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26D0CE26-2759-D1DB-6DC1-36A16D5347AD}"/>
                    </a:ext>
                  </a:extLst>
                </p:cNvPr>
                <p:cNvSpPr/>
                <p:nvPr/>
              </p:nvSpPr>
              <p:spPr>
                <a:xfrm>
                  <a:off x="4370193" y="1755151"/>
                  <a:ext cx="82296" cy="109728"/>
                </a:xfrm>
                <a:prstGeom prst="rect">
                  <a:avLst/>
                </a:prstGeom>
                <a:solidFill>
                  <a:schemeClr val="bg1">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41" name="Straight Connector 40">
                <a:extLst>
                  <a:ext uri="{FF2B5EF4-FFF2-40B4-BE49-F238E27FC236}">
                    <a16:creationId xmlns:a16="http://schemas.microsoft.com/office/drawing/2014/main" id="{28696743-D128-2133-3707-70B07F5B0E6F}"/>
                  </a:ext>
                </a:extLst>
              </p:cNvPr>
              <p:cNvCxnSpPr/>
              <p:nvPr/>
            </p:nvCxnSpPr>
            <p:spPr>
              <a:xfrm>
                <a:off x="4341014" y="1743070"/>
                <a:ext cx="11191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5C82C7F7-48EF-BBEB-07DA-AC885B8FFC41}"/>
                </a:ext>
              </a:extLst>
            </p:cNvPr>
            <p:cNvCxnSpPr/>
            <p:nvPr/>
          </p:nvCxnSpPr>
          <p:spPr>
            <a:xfrm flipV="1">
              <a:off x="2617294" y="2132429"/>
              <a:ext cx="495046" cy="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F12BA50-1845-C214-99EC-90D5C3A33544}"/>
                </a:ext>
              </a:extLst>
            </p:cNvPr>
            <p:cNvCxnSpPr>
              <a:cxnSpLocks/>
            </p:cNvCxnSpPr>
            <p:nvPr/>
          </p:nvCxnSpPr>
          <p:spPr>
            <a:xfrm rot="-180000" flipH="1">
              <a:off x="3140026" y="2225987"/>
              <a:ext cx="485147" cy="7477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A5EAC96-7EB1-C8C8-615B-06EAEB4752D6}"/>
                </a:ext>
              </a:extLst>
            </p:cNvPr>
            <p:cNvCxnSpPr>
              <a:cxnSpLocks/>
            </p:cNvCxnSpPr>
            <p:nvPr/>
          </p:nvCxnSpPr>
          <p:spPr>
            <a:xfrm rot="-240000">
              <a:off x="3432634" y="1341586"/>
              <a:ext cx="144528" cy="88206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44D9B4B6-3DEB-F8E4-4B0E-B3BBEA33FE48}"/>
              </a:ext>
            </a:extLst>
          </p:cNvPr>
          <p:cNvGrpSpPr>
            <a:grpSpLocks noChangeAspect="1"/>
          </p:cNvGrpSpPr>
          <p:nvPr/>
        </p:nvGrpSpPr>
        <p:grpSpPr>
          <a:xfrm>
            <a:off x="2461789" y="3644851"/>
            <a:ext cx="4023232" cy="2526470"/>
            <a:chOff x="2208878" y="1627726"/>
            <a:chExt cx="5780102" cy="3629733"/>
          </a:xfrm>
        </p:grpSpPr>
        <p:grpSp>
          <p:nvGrpSpPr>
            <p:cNvPr id="57" name="Group 56">
              <a:extLst>
                <a:ext uri="{FF2B5EF4-FFF2-40B4-BE49-F238E27FC236}">
                  <a16:creationId xmlns:a16="http://schemas.microsoft.com/office/drawing/2014/main" id="{A0A4EC40-5FF5-B041-DE4B-9A1BF7544F70}"/>
                </a:ext>
              </a:extLst>
            </p:cNvPr>
            <p:cNvGrpSpPr>
              <a:grpSpLocks noChangeAspect="1"/>
            </p:cNvGrpSpPr>
            <p:nvPr/>
          </p:nvGrpSpPr>
          <p:grpSpPr>
            <a:xfrm>
              <a:off x="2853174" y="1627726"/>
              <a:ext cx="3922834" cy="3030045"/>
              <a:chOff x="2605945" y="1231763"/>
              <a:chExt cx="6538055" cy="5050075"/>
            </a:xfrm>
          </p:grpSpPr>
          <p:pic>
            <p:nvPicPr>
              <p:cNvPr id="12" name="Picture 11">
                <a:extLst>
                  <a:ext uri="{FF2B5EF4-FFF2-40B4-BE49-F238E27FC236}">
                    <a16:creationId xmlns:a16="http://schemas.microsoft.com/office/drawing/2014/main" id="{932CA7BA-B06C-709B-8F06-36180D384A13}"/>
                  </a:ext>
                </a:extLst>
              </p:cNvPr>
              <p:cNvPicPr>
                <a:picLocks noChangeAspect="1"/>
              </p:cNvPicPr>
              <p:nvPr/>
            </p:nvPicPr>
            <p:blipFill>
              <a:blip r:embed="rId3"/>
              <a:stretch>
                <a:fillRect/>
              </a:stretch>
            </p:blipFill>
            <p:spPr>
              <a:xfrm>
                <a:off x="4308534" y="2091032"/>
                <a:ext cx="2040334" cy="2044741"/>
              </a:xfrm>
              <a:prstGeom prst="rect">
                <a:avLst/>
              </a:prstGeom>
            </p:spPr>
          </p:pic>
          <p:pic>
            <p:nvPicPr>
              <p:cNvPr id="13" name="Picture 12">
                <a:extLst>
                  <a:ext uri="{FF2B5EF4-FFF2-40B4-BE49-F238E27FC236}">
                    <a16:creationId xmlns:a16="http://schemas.microsoft.com/office/drawing/2014/main" id="{B6998043-D582-B7CD-E17F-BF7BC7D2598E}"/>
                  </a:ext>
                </a:extLst>
              </p:cNvPr>
              <p:cNvPicPr>
                <a:picLocks noChangeAspect="1"/>
              </p:cNvPicPr>
              <p:nvPr/>
            </p:nvPicPr>
            <p:blipFill>
              <a:blip r:embed="rId4"/>
              <a:stretch>
                <a:fillRect/>
              </a:stretch>
            </p:blipFill>
            <p:spPr>
              <a:xfrm>
                <a:off x="6520266" y="1231763"/>
                <a:ext cx="2395133" cy="2996157"/>
              </a:xfrm>
              <a:prstGeom prst="rect">
                <a:avLst/>
              </a:prstGeom>
            </p:spPr>
          </p:pic>
          <p:pic>
            <p:nvPicPr>
              <p:cNvPr id="14" name="Picture 13">
                <a:extLst>
                  <a:ext uri="{FF2B5EF4-FFF2-40B4-BE49-F238E27FC236}">
                    <a16:creationId xmlns:a16="http://schemas.microsoft.com/office/drawing/2014/main" id="{45D12BB1-C970-A2C8-5A38-C76FBA66D501}"/>
                  </a:ext>
                </a:extLst>
              </p:cNvPr>
              <p:cNvPicPr>
                <a:picLocks noChangeAspect="1"/>
              </p:cNvPicPr>
              <p:nvPr/>
            </p:nvPicPr>
            <p:blipFill>
              <a:blip r:embed="rId5"/>
              <a:stretch>
                <a:fillRect/>
              </a:stretch>
            </p:blipFill>
            <p:spPr>
              <a:xfrm>
                <a:off x="3111284" y="4108677"/>
                <a:ext cx="6032716" cy="2173161"/>
              </a:xfrm>
              <a:prstGeom prst="rect">
                <a:avLst/>
              </a:prstGeom>
            </p:spPr>
          </p:pic>
          <p:sp>
            <p:nvSpPr>
              <p:cNvPr id="17" name="Right Arrow 12">
                <a:extLst>
                  <a:ext uri="{FF2B5EF4-FFF2-40B4-BE49-F238E27FC236}">
                    <a16:creationId xmlns:a16="http://schemas.microsoft.com/office/drawing/2014/main" id="{CD6B9399-94C0-CBA5-CC73-6D8A99E8B9C7}"/>
                  </a:ext>
                </a:extLst>
              </p:cNvPr>
              <p:cNvSpPr/>
              <p:nvPr/>
            </p:nvSpPr>
            <p:spPr>
              <a:xfrm rot="10800000">
                <a:off x="2605945" y="3727275"/>
                <a:ext cx="1268813" cy="406248"/>
              </a:xfrm>
              <a:prstGeom prst="rightArrow">
                <a:avLst/>
              </a:prstGeom>
              <a:solidFill>
                <a:srgbClr val="FF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6D570E52-3F2A-644A-95BD-A980CDD8D4F8}"/>
                  </a:ext>
                </a:extLst>
              </p:cNvPr>
              <p:cNvSpPr/>
              <p:nvPr/>
            </p:nvSpPr>
            <p:spPr>
              <a:xfrm>
                <a:off x="8484818" y="4135773"/>
                <a:ext cx="601979" cy="308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5" name="Object 14">
              <a:extLst>
                <a:ext uri="{FF2B5EF4-FFF2-40B4-BE49-F238E27FC236}">
                  <a16:creationId xmlns:a16="http://schemas.microsoft.com/office/drawing/2014/main" id="{DD6A55A0-3377-A2B3-0DBC-15FA6BDDCC36}"/>
                </a:ext>
              </a:extLst>
            </p:cNvPr>
            <p:cNvGraphicFramePr>
              <a:graphicFrameLocks noChangeAspect="1"/>
            </p:cNvGraphicFramePr>
            <p:nvPr/>
          </p:nvGraphicFramePr>
          <p:xfrm>
            <a:off x="2208878" y="4661859"/>
            <a:ext cx="5780102" cy="595600"/>
          </p:xfrm>
          <a:graphic>
            <a:graphicData uri="http://schemas.openxmlformats.org/presentationml/2006/ole">
              <mc:AlternateContent xmlns:mc="http://schemas.openxmlformats.org/markup-compatibility/2006">
                <mc:Choice xmlns:v="urn:schemas-microsoft-com:vml" Requires="v">
                  <p:oleObj name="Document" r:id="rId6" imgW="5026176" imgH="517913" progId="Word.Document.12">
                    <p:embed/>
                  </p:oleObj>
                </mc:Choice>
                <mc:Fallback>
                  <p:oleObj name="Document" r:id="rId6" imgW="5026176" imgH="517913" progId="Word.Document.12">
                    <p:embed/>
                    <p:pic>
                      <p:nvPicPr>
                        <p:cNvPr id="15" name="Object 14">
                          <a:extLst>
                            <a:ext uri="{FF2B5EF4-FFF2-40B4-BE49-F238E27FC236}">
                              <a16:creationId xmlns:a16="http://schemas.microsoft.com/office/drawing/2014/main" id="{DD6A55A0-3377-A2B3-0DBC-15FA6BDDCC36}"/>
                            </a:ext>
                          </a:extLst>
                        </p:cNvPr>
                        <p:cNvPicPr/>
                        <p:nvPr/>
                      </p:nvPicPr>
                      <p:blipFill>
                        <a:blip r:embed="rId7"/>
                        <a:stretch>
                          <a:fillRect/>
                        </a:stretch>
                      </p:blipFill>
                      <p:spPr>
                        <a:xfrm>
                          <a:off x="2208878" y="4661859"/>
                          <a:ext cx="5780102" cy="595600"/>
                        </a:xfrm>
                        <a:prstGeom prst="rect">
                          <a:avLst/>
                        </a:prstGeom>
                      </p:spPr>
                    </p:pic>
                  </p:oleObj>
                </mc:Fallback>
              </mc:AlternateContent>
            </a:graphicData>
          </a:graphic>
        </p:graphicFrame>
      </p:grpSp>
      <p:sp>
        <p:nvSpPr>
          <p:cNvPr id="61" name="Oval 60">
            <a:extLst>
              <a:ext uri="{FF2B5EF4-FFF2-40B4-BE49-F238E27FC236}">
                <a16:creationId xmlns:a16="http://schemas.microsoft.com/office/drawing/2014/main" id="{FCE65C4C-AA38-900F-F004-3BE18EC39CC5}"/>
              </a:ext>
            </a:extLst>
          </p:cNvPr>
          <p:cNvSpPr>
            <a:spLocks noChangeAspect="1"/>
          </p:cNvSpPr>
          <p:nvPr/>
        </p:nvSpPr>
        <p:spPr>
          <a:xfrm>
            <a:off x="1218294" y="4783874"/>
            <a:ext cx="576332" cy="1787574"/>
          </a:xfrm>
          <a:prstGeom prst="ellipse">
            <a:avLst/>
          </a:prstGeom>
          <a:solidFill>
            <a:srgbClr val="92D05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115F4839-C7F0-01CC-C3FD-53647AAD49BC}"/>
              </a:ext>
            </a:extLst>
          </p:cNvPr>
          <p:cNvSpPr>
            <a:spLocks noChangeAspect="1"/>
          </p:cNvSpPr>
          <p:nvPr/>
        </p:nvSpPr>
        <p:spPr>
          <a:xfrm>
            <a:off x="830392" y="3008971"/>
            <a:ext cx="1296843" cy="1972160"/>
          </a:xfrm>
          <a:prstGeom prst="ellipse">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F1314756-BC88-8BF7-08EE-6B516D02003D}"/>
              </a:ext>
            </a:extLst>
          </p:cNvPr>
          <p:cNvGrpSpPr>
            <a:grpSpLocks noChangeAspect="1"/>
          </p:cNvGrpSpPr>
          <p:nvPr/>
        </p:nvGrpSpPr>
        <p:grpSpPr>
          <a:xfrm>
            <a:off x="6365717" y="4216474"/>
            <a:ext cx="798815" cy="1158501"/>
            <a:chOff x="7423118" y="1914894"/>
            <a:chExt cx="1147642" cy="1664397"/>
          </a:xfrm>
        </p:grpSpPr>
        <p:sp>
          <p:nvSpPr>
            <p:cNvPr id="63" name="Cylinder 62">
              <a:extLst>
                <a:ext uri="{FF2B5EF4-FFF2-40B4-BE49-F238E27FC236}">
                  <a16:creationId xmlns:a16="http://schemas.microsoft.com/office/drawing/2014/main" id="{4643A7B2-703D-AC14-66DB-CBA98CAC9E28}"/>
                </a:ext>
              </a:extLst>
            </p:cNvPr>
            <p:cNvSpPr/>
            <p:nvPr/>
          </p:nvSpPr>
          <p:spPr>
            <a:xfrm>
              <a:off x="7423118" y="2986598"/>
              <a:ext cx="1147642" cy="592693"/>
            </a:xfrm>
            <a:prstGeom prst="can">
              <a:avLst/>
            </a:prstGeom>
            <a:gradFill flip="none" rotWithShape="1">
              <a:gsLst>
                <a:gs pos="0">
                  <a:schemeClr val="accent1">
                    <a:lumMod val="5000"/>
                    <a:lumOff val="95000"/>
                  </a:schemeClr>
                </a:gs>
                <a:gs pos="98000">
                  <a:schemeClr val="accent1">
                    <a:lumMod val="45000"/>
                    <a:lumOff val="55000"/>
                  </a:schemeClr>
                </a:gs>
                <a:gs pos="65000">
                  <a:schemeClr val="accent1">
                    <a:lumMod val="45000"/>
                    <a:lumOff val="55000"/>
                  </a:schemeClr>
                </a:gs>
                <a:gs pos="31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ylinder 65">
              <a:extLst>
                <a:ext uri="{FF2B5EF4-FFF2-40B4-BE49-F238E27FC236}">
                  <a16:creationId xmlns:a16="http://schemas.microsoft.com/office/drawing/2014/main" id="{86CD162D-B5EC-23F5-7AED-CE53C2E771D3}"/>
                </a:ext>
              </a:extLst>
            </p:cNvPr>
            <p:cNvSpPr/>
            <p:nvPr/>
          </p:nvSpPr>
          <p:spPr>
            <a:xfrm>
              <a:off x="7423118" y="2445895"/>
              <a:ext cx="1147642" cy="592693"/>
            </a:xfrm>
            <a:prstGeom prst="can">
              <a:avLst/>
            </a:prstGeom>
            <a:gradFill flip="none" rotWithShape="1">
              <a:gsLst>
                <a:gs pos="0">
                  <a:schemeClr val="accent1">
                    <a:lumMod val="5000"/>
                    <a:lumOff val="95000"/>
                  </a:schemeClr>
                </a:gs>
                <a:gs pos="98000">
                  <a:schemeClr val="accent1">
                    <a:lumMod val="45000"/>
                    <a:lumOff val="55000"/>
                  </a:schemeClr>
                </a:gs>
                <a:gs pos="65000">
                  <a:schemeClr val="accent1">
                    <a:lumMod val="45000"/>
                    <a:lumOff val="55000"/>
                  </a:schemeClr>
                </a:gs>
                <a:gs pos="31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ylinder 66">
              <a:extLst>
                <a:ext uri="{FF2B5EF4-FFF2-40B4-BE49-F238E27FC236}">
                  <a16:creationId xmlns:a16="http://schemas.microsoft.com/office/drawing/2014/main" id="{1EF7E94F-6A04-ECF5-EBFB-E2AC700E71CD}"/>
                </a:ext>
              </a:extLst>
            </p:cNvPr>
            <p:cNvSpPr/>
            <p:nvPr/>
          </p:nvSpPr>
          <p:spPr>
            <a:xfrm>
              <a:off x="7423118" y="1914894"/>
              <a:ext cx="1147642" cy="592693"/>
            </a:xfrm>
            <a:prstGeom prst="can">
              <a:avLst/>
            </a:prstGeom>
            <a:gradFill flip="none" rotWithShape="1">
              <a:gsLst>
                <a:gs pos="0">
                  <a:schemeClr val="accent1">
                    <a:lumMod val="5000"/>
                    <a:lumOff val="95000"/>
                  </a:schemeClr>
                </a:gs>
                <a:gs pos="98000">
                  <a:schemeClr val="accent1">
                    <a:lumMod val="45000"/>
                    <a:lumOff val="55000"/>
                  </a:schemeClr>
                </a:gs>
                <a:gs pos="65000">
                  <a:schemeClr val="accent1">
                    <a:lumMod val="45000"/>
                    <a:lumOff val="55000"/>
                  </a:schemeClr>
                </a:gs>
                <a:gs pos="31000">
                  <a:schemeClr val="accent1">
                    <a:lumMod val="30000"/>
                    <a:lumOff val="7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ight Arrow 12">
            <a:extLst>
              <a:ext uri="{FF2B5EF4-FFF2-40B4-BE49-F238E27FC236}">
                <a16:creationId xmlns:a16="http://schemas.microsoft.com/office/drawing/2014/main" id="{E6BE67C1-A5A7-5366-09B2-AF1CE19C1EE9}"/>
              </a:ext>
            </a:extLst>
          </p:cNvPr>
          <p:cNvSpPr>
            <a:spLocks noChangeAspect="1"/>
          </p:cNvSpPr>
          <p:nvPr/>
        </p:nvSpPr>
        <p:spPr>
          <a:xfrm rot="10800000">
            <a:off x="5640733" y="4687049"/>
            <a:ext cx="529894" cy="169661"/>
          </a:xfrm>
          <a:prstGeom prst="rightArrow">
            <a:avLst/>
          </a:prstGeom>
          <a:solidFill>
            <a:srgbClr val="FF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293BF170-7A44-6781-54BD-0C3593B51EEF}"/>
              </a:ext>
            </a:extLst>
          </p:cNvPr>
          <p:cNvSpPr>
            <a:spLocks noChangeAspect="1"/>
          </p:cNvSpPr>
          <p:nvPr/>
        </p:nvSpPr>
        <p:spPr>
          <a:xfrm rot="5400000">
            <a:off x="1361610" y="3911455"/>
            <a:ext cx="1071632" cy="1787574"/>
          </a:xfrm>
          <a:prstGeom prst="ellipse">
            <a:avLst/>
          </a:prstGeom>
          <a:solidFill>
            <a:srgbClr val="7030A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Box 86">
            <a:extLst>
              <a:ext uri="{FF2B5EF4-FFF2-40B4-BE49-F238E27FC236}">
                <a16:creationId xmlns:a16="http://schemas.microsoft.com/office/drawing/2014/main" id="{6243A3F5-7A87-B5D1-3932-3D4A1B6C10FE}"/>
              </a:ext>
            </a:extLst>
          </p:cNvPr>
          <p:cNvSpPr txBox="1">
            <a:spLocks noChangeArrowheads="1"/>
          </p:cNvSpPr>
          <p:nvPr/>
        </p:nvSpPr>
        <p:spPr bwMode="auto">
          <a:xfrm>
            <a:off x="1137580" y="4482778"/>
            <a:ext cx="1538525" cy="583529"/>
          </a:xfrm>
          <a:prstGeom prst="rect">
            <a:avLst/>
          </a:prstGeom>
          <a:noFill/>
          <a:ln w="9525">
            <a:noFill/>
            <a:miter lim="800000"/>
            <a:headEnd/>
            <a:tailEnd/>
          </a:ln>
        </p:spPr>
        <p:txBody>
          <a:bodyPr/>
          <a:lstStyle/>
          <a:p>
            <a:pPr algn="ctr" eaLnBrk="0" hangingPunct="0"/>
            <a:r>
              <a:rPr lang="en-US" sz="1800" b="1" dirty="0"/>
              <a:t>Commercial applications</a:t>
            </a:r>
          </a:p>
        </p:txBody>
      </p:sp>
      <p:sp>
        <p:nvSpPr>
          <p:cNvPr id="54" name="Right Arrow 12">
            <a:extLst>
              <a:ext uri="{FF2B5EF4-FFF2-40B4-BE49-F238E27FC236}">
                <a16:creationId xmlns:a16="http://schemas.microsoft.com/office/drawing/2014/main" id="{3F6E625B-CCCF-853F-73D1-5DBC0FF8D804}"/>
              </a:ext>
            </a:extLst>
          </p:cNvPr>
          <p:cNvSpPr>
            <a:spLocks noChangeAspect="1"/>
          </p:cNvSpPr>
          <p:nvPr/>
        </p:nvSpPr>
        <p:spPr>
          <a:xfrm rot="5400000">
            <a:off x="6495768" y="3786551"/>
            <a:ext cx="529894" cy="169661"/>
          </a:xfrm>
          <a:prstGeom prst="rightArrow">
            <a:avLst/>
          </a:prstGeom>
          <a:solidFill>
            <a:srgbClr val="FF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8" name="Picture 57">
            <a:extLst>
              <a:ext uri="{FF2B5EF4-FFF2-40B4-BE49-F238E27FC236}">
                <a16:creationId xmlns:a16="http://schemas.microsoft.com/office/drawing/2014/main" id="{52481EA4-6A95-652E-589D-8C91B6542F51}"/>
              </a:ext>
            </a:extLst>
          </p:cNvPr>
          <p:cNvPicPr>
            <a:picLocks noChangeAspect="1"/>
          </p:cNvPicPr>
          <p:nvPr/>
        </p:nvPicPr>
        <p:blipFill>
          <a:blip r:embed="rId8"/>
          <a:stretch>
            <a:fillRect/>
          </a:stretch>
        </p:blipFill>
        <p:spPr>
          <a:xfrm>
            <a:off x="5848886" y="1135506"/>
            <a:ext cx="1823658" cy="2354750"/>
          </a:xfrm>
          <a:prstGeom prst="rect">
            <a:avLst/>
          </a:prstGeom>
          <a:ln w="15875">
            <a:solidFill>
              <a:schemeClr val="accent1"/>
            </a:solidFill>
          </a:ln>
        </p:spPr>
      </p:pic>
      <p:sp>
        <p:nvSpPr>
          <p:cNvPr id="59" name="Right Arrow 12">
            <a:extLst>
              <a:ext uri="{FF2B5EF4-FFF2-40B4-BE49-F238E27FC236}">
                <a16:creationId xmlns:a16="http://schemas.microsoft.com/office/drawing/2014/main" id="{37B2ED96-064B-4F4D-449F-481AA9224FCD}"/>
              </a:ext>
            </a:extLst>
          </p:cNvPr>
          <p:cNvSpPr>
            <a:spLocks noChangeAspect="1"/>
          </p:cNvSpPr>
          <p:nvPr/>
        </p:nvSpPr>
        <p:spPr>
          <a:xfrm rot="17458125">
            <a:off x="2110829" y="3925966"/>
            <a:ext cx="529894" cy="169661"/>
          </a:xfrm>
          <a:prstGeom prst="rightArrow">
            <a:avLst/>
          </a:prstGeom>
          <a:solidFill>
            <a:srgbClr val="FF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Text Box 86">
            <a:extLst>
              <a:ext uri="{FF2B5EF4-FFF2-40B4-BE49-F238E27FC236}">
                <a16:creationId xmlns:a16="http://schemas.microsoft.com/office/drawing/2014/main" id="{2641DD28-743F-5D64-9F50-BBAB0F0001AA}"/>
              </a:ext>
            </a:extLst>
          </p:cNvPr>
          <p:cNvSpPr txBox="1">
            <a:spLocks noChangeArrowheads="1"/>
          </p:cNvSpPr>
          <p:nvPr/>
        </p:nvSpPr>
        <p:spPr bwMode="auto">
          <a:xfrm>
            <a:off x="1914897" y="3115927"/>
            <a:ext cx="1538525" cy="583529"/>
          </a:xfrm>
          <a:prstGeom prst="rect">
            <a:avLst/>
          </a:prstGeom>
          <a:noFill/>
          <a:ln w="9525">
            <a:noFill/>
            <a:miter lim="800000"/>
            <a:headEnd/>
            <a:tailEnd/>
          </a:ln>
        </p:spPr>
        <p:txBody>
          <a:bodyPr/>
          <a:lstStyle/>
          <a:p>
            <a:pPr algn="ctr" eaLnBrk="0" hangingPunct="0"/>
            <a:r>
              <a:rPr lang="en-US" sz="1800" b="1" dirty="0"/>
              <a:t>Non-DOD sales</a:t>
            </a:r>
          </a:p>
        </p:txBody>
      </p:sp>
      <p:sp>
        <p:nvSpPr>
          <p:cNvPr id="69" name="Text Box 86">
            <a:extLst>
              <a:ext uri="{FF2B5EF4-FFF2-40B4-BE49-F238E27FC236}">
                <a16:creationId xmlns:a16="http://schemas.microsoft.com/office/drawing/2014/main" id="{47B3EC97-2ADE-4C96-67AB-F78AB54B370A}"/>
              </a:ext>
            </a:extLst>
          </p:cNvPr>
          <p:cNvSpPr txBox="1">
            <a:spLocks noChangeArrowheads="1"/>
          </p:cNvSpPr>
          <p:nvPr/>
        </p:nvSpPr>
        <p:spPr bwMode="auto">
          <a:xfrm>
            <a:off x="2942256" y="1860097"/>
            <a:ext cx="2172413" cy="853943"/>
          </a:xfrm>
          <a:prstGeom prst="rect">
            <a:avLst/>
          </a:prstGeom>
          <a:noFill/>
          <a:ln w="25400">
            <a:solidFill>
              <a:srgbClr val="FF0000"/>
            </a:solidFill>
            <a:miter lim="800000"/>
            <a:headEnd/>
            <a:tailEnd/>
          </a:ln>
        </p:spPr>
        <p:txBody>
          <a:bodyPr/>
          <a:lstStyle/>
          <a:p>
            <a:pPr algn="ctr" eaLnBrk="0" hangingPunct="0">
              <a:spcAft>
                <a:spcPts val="600"/>
              </a:spcAft>
            </a:pPr>
            <a:r>
              <a:rPr lang="en-US" b="1" dirty="0"/>
              <a:t>Self-qualified vendor data</a:t>
            </a:r>
          </a:p>
        </p:txBody>
      </p:sp>
      <p:sp>
        <p:nvSpPr>
          <p:cNvPr id="70" name="Right Arrow 12">
            <a:extLst>
              <a:ext uri="{FF2B5EF4-FFF2-40B4-BE49-F238E27FC236}">
                <a16:creationId xmlns:a16="http://schemas.microsoft.com/office/drawing/2014/main" id="{E4882A27-4FAD-5B3B-9809-C39DB9D796B6}"/>
              </a:ext>
            </a:extLst>
          </p:cNvPr>
          <p:cNvSpPr>
            <a:spLocks noChangeAspect="1"/>
          </p:cNvSpPr>
          <p:nvPr/>
        </p:nvSpPr>
        <p:spPr>
          <a:xfrm>
            <a:off x="5226194" y="2202239"/>
            <a:ext cx="529894" cy="169661"/>
          </a:xfrm>
          <a:prstGeom prst="rightArrow">
            <a:avLst/>
          </a:prstGeom>
          <a:solidFill>
            <a:srgbClr val="FF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Text Box 86">
            <a:extLst>
              <a:ext uri="{FF2B5EF4-FFF2-40B4-BE49-F238E27FC236}">
                <a16:creationId xmlns:a16="http://schemas.microsoft.com/office/drawing/2014/main" id="{385C3683-FA1F-52EA-AD08-41BE314C9C05}"/>
              </a:ext>
            </a:extLst>
          </p:cNvPr>
          <p:cNvSpPr txBox="1">
            <a:spLocks noChangeArrowheads="1"/>
          </p:cNvSpPr>
          <p:nvPr/>
        </p:nvSpPr>
        <p:spPr bwMode="auto">
          <a:xfrm>
            <a:off x="5863673" y="781050"/>
            <a:ext cx="1823658" cy="339228"/>
          </a:xfrm>
          <a:prstGeom prst="rect">
            <a:avLst/>
          </a:prstGeom>
          <a:noFill/>
          <a:ln w="9525">
            <a:noFill/>
            <a:miter lim="800000"/>
            <a:headEnd/>
            <a:tailEnd/>
          </a:ln>
        </p:spPr>
        <p:txBody>
          <a:bodyPr/>
          <a:lstStyle/>
          <a:p>
            <a:pPr algn="ctr" eaLnBrk="0" hangingPunct="0"/>
            <a:r>
              <a:rPr lang="en-US" sz="1800" b="1" dirty="0"/>
              <a:t>MIL-PRF-32662</a:t>
            </a:r>
          </a:p>
        </p:txBody>
      </p:sp>
    </p:spTree>
    <p:extLst>
      <p:ext uri="{BB962C8B-B14F-4D97-AF65-F5344CB8AC3E}">
        <p14:creationId xmlns:p14="http://schemas.microsoft.com/office/powerpoint/2010/main" val="84126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MIL-PRF-32662: Adhesive, High-Loading Rate, for Structural and Armor Applications</a:t>
            </a:r>
          </a:p>
        </p:txBody>
      </p:sp>
      <p:pic>
        <p:nvPicPr>
          <p:cNvPr id="4" name="Picture 3">
            <a:extLst>
              <a:ext uri="{FF2B5EF4-FFF2-40B4-BE49-F238E27FC236}">
                <a16:creationId xmlns:a16="http://schemas.microsoft.com/office/drawing/2014/main" id="{85985517-0F1A-C8DC-4685-4A508B1C7455}"/>
              </a:ext>
            </a:extLst>
          </p:cNvPr>
          <p:cNvPicPr>
            <a:picLocks noChangeAspect="1"/>
          </p:cNvPicPr>
          <p:nvPr/>
        </p:nvPicPr>
        <p:blipFill>
          <a:blip r:embed="rId3"/>
          <a:stretch>
            <a:fillRect/>
          </a:stretch>
        </p:blipFill>
        <p:spPr>
          <a:xfrm>
            <a:off x="179882" y="1325416"/>
            <a:ext cx="3365608" cy="4345752"/>
          </a:xfrm>
          <a:prstGeom prst="rect">
            <a:avLst/>
          </a:prstGeom>
          <a:ln w="15875">
            <a:solidFill>
              <a:schemeClr val="accent1"/>
            </a:solidFill>
          </a:ln>
        </p:spPr>
      </p:pic>
      <p:sp>
        <p:nvSpPr>
          <p:cNvPr id="5" name="TextBox 4">
            <a:extLst>
              <a:ext uri="{FF2B5EF4-FFF2-40B4-BE49-F238E27FC236}">
                <a16:creationId xmlns:a16="http://schemas.microsoft.com/office/drawing/2014/main" id="{716ACA3E-EB35-D843-0EC4-E8CC07229899}"/>
              </a:ext>
            </a:extLst>
          </p:cNvPr>
          <p:cNvSpPr txBox="1"/>
          <p:nvPr/>
        </p:nvSpPr>
        <p:spPr>
          <a:xfrm>
            <a:off x="3746739" y="1325416"/>
            <a:ext cx="4780532" cy="3000821"/>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1800" dirty="0"/>
              <a:t>Army capability gaps &amp; commercial opportunity</a:t>
            </a:r>
          </a:p>
          <a:p>
            <a:pPr marL="342900" indent="-342900">
              <a:spcBef>
                <a:spcPts val="600"/>
              </a:spcBef>
              <a:spcAft>
                <a:spcPts val="600"/>
              </a:spcAft>
              <a:buFont typeface="Arial" panose="020B0604020202020204" pitchFamily="34" charset="0"/>
              <a:buChar char="•"/>
            </a:pPr>
            <a:r>
              <a:rPr lang="en-US" sz="1800" dirty="0"/>
              <a:t>Leap-ahead performance motivated by Ground Vehicle armor</a:t>
            </a:r>
          </a:p>
          <a:p>
            <a:pPr marL="342900" indent="-342900">
              <a:spcBef>
                <a:spcPts val="600"/>
              </a:spcBef>
              <a:spcAft>
                <a:spcPts val="600"/>
              </a:spcAft>
              <a:buFont typeface="Arial" panose="020B0604020202020204" pitchFamily="34" charset="0"/>
              <a:buChar char="•"/>
            </a:pPr>
            <a:r>
              <a:rPr lang="en-US" sz="1800" dirty="0"/>
              <a:t>Translational science</a:t>
            </a:r>
          </a:p>
          <a:p>
            <a:pPr marL="342900" indent="-342900">
              <a:spcBef>
                <a:spcPts val="600"/>
              </a:spcBef>
              <a:spcAft>
                <a:spcPts val="600"/>
              </a:spcAft>
              <a:buFont typeface="Arial" panose="020B0604020202020204" pitchFamily="34" charset="0"/>
              <a:buChar char="•"/>
            </a:pPr>
            <a:r>
              <a:rPr lang="en-US" sz="1800" dirty="0"/>
              <a:t>Anticipatory timing</a:t>
            </a:r>
          </a:p>
          <a:p>
            <a:pPr marL="342900" indent="-342900">
              <a:spcBef>
                <a:spcPts val="600"/>
              </a:spcBef>
              <a:spcAft>
                <a:spcPts val="600"/>
              </a:spcAft>
              <a:buFont typeface="Arial" panose="020B0604020202020204" pitchFamily="34" charset="0"/>
              <a:buChar char="•"/>
            </a:pPr>
            <a:r>
              <a:rPr lang="en-US" sz="1800" dirty="0"/>
              <a:t>Data science enabled</a:t>
            </a:r>
          </a:p>
          <a:p>
            <a:pPr marL="342900" indent="-342900">
              <a:buFont typeface="Arial" panose="020B0604020202020204" pitchFamily="34" charset="0"/>
              <a:buChar char="•"/>
            </a:pPr>
            <a:endParaRPr lang="en-US" sz="1800" dirty="0"/>
          </a:p>
        </p:txBody>
      </p:sp>
      <p:sp>
        <p:nvSpPr>
          <p:cNvPr id="6" name="TextBox 5">
            <a:extLst>
              <a:ext uri="{FF2B5EF4-FFF2-40B4-BE49-F238E27FC236}">
                <a16:creationId xmlns:a16="http://schemas.microsoft.com/office/drawing/2014/main" id="{594911B5-6637-BF25-9D2B-0B7E18E36E53}"/>
              </a:ext>
            </a:extLst>
          </p:cNvPr>
          <p:cNvSpPr txBox="1"/>
          <p:nvPr/>
        </p:nvSpPr>
        <p:spPr>
          <a:xfrm>
            <a:off x="247317" y="1406107"/>
            <a:ext cx="2053924" cy="461665"/>
          </a:xfrm>
          <a:prstGeom prst="rect">
            <a:avLst/>
          </a:prstGeom>
          <a:noFill/>
        </p:spPr>
        <p:txBody>
          <a:bodyPr wrap="square" rtlCol="0">
            <a:spAutoFit/>
          </a:bodyPr>
          <a:lstStyle/>
          <a:p>
            <a:r>
              <a:rPr lang="en-US" b="1" dirty="0"/>
              <a:t>August 2020</a:t>
            </a:r>
          </a:p>
        </p:txBody>
      </p:sp>
    </p:spTree>
    <p:extLst>
      <p:ext uri="{BB962C8B-B14F-4D97-AF65-F5344CB8AC3E}">
        <p14:creationId xmlns:p14="http://schemas.microsoft.com/office/powerpoint/2010/main" val="4085573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spcBef>
                <a:spcPts val="600"/>
              </a:spcBef>
              <a:spcAft>
                <a:spcPts val="600"/>
              </a:spcAft>
            </a:pPr>
            <a:r>
              <a:rPr lang="en-US" sz="2800" dirty="0"/>
              <a:t>Data science enabled</a:t>
            </a:r>
          </a:p>
        </p:txBody>
      </p:sp>
      <p:pic>
        <p:nvPicPr>
          <p:cNvPr id="5" name="Picture 4">
            <a:extLst>
              <a:ext uri="{FF2B5EF4-FFF2-40B4-BE49-F238E27FC236}">
                <a16:creationId xmlns:a16="http://schemas.microsoft.com/office/drawing/2014/main" id="{BB052B40-C0DD-5C5A-750E-5CFBEF7B93A3}"/>
              </a:ext>
            </a:extLst>
          </p:cNvPr>
          <p:cNvPicPr>
            <a:picLocks noChangeAspect="1"/>
          </p:cNvPicPr>
          <p:nvPr/>
        </p:nvPicPr>
        <p:blipFill>
          <a:blip r:embed="rId3"/>
          <a:stretch>
            <a:fillRect/>
          </a:stretch>
        </p:blipFill>
        <p:spPr>
          <a:xfrm>
            <a:off x="3081488" y="1233126"/>
            <a:ext cx="1448091" cy="1282595"/>
          </a:xfrm>
          <a:prstGeom prst="rect">
            <a:avLst/>
          </a:prstGeom>
        </p:spPr>
      </p:pic>
      <p:pic>
        <p:nvPicPr>
          <p:cNvPr id="6" name="Picture 5">
            <a:extLst>
              <a:ext uri="{FF2B5EF4-FFF2-40B4-BE49-F238E27FC236}">
                <a16:creationId xmlns:a16="http://schemas.microsoft.com/office/drawing/2014/main" id="{4FA457AE-D83B-5C1E-FB20-FC773A31F5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445" y="5892468"/>
            <a:ext cx="1231915" cy="951865"/>
          </a:xfrm>
          <a:prstGeom prst="rect">
            <a:avLst/>
          </a:prstGeom>
        </p:spPr>
      </p:pic>
      <p:sp>
        <p:nvSpPr>
          <p:cNvPr id="7" name="TextBox 6">
            <a:extLst>
              <a:ext uri="{FF2B5EF4-FFF2-40B4-BE49-F238E27FC236}">
                <a16:creationId xmlns:a16="http://schemas.microsoft.com/office/drawing/2014/main" id="{3BBDABD0-C04F-661F-D9D3-E7A5E8D32956}"/>
              </a:ext>
            </a:extLst>
          </p:cNvPr>
          <p:cNvSpPr txBox="1"/>
          <p:nvPr/>
        </p:nvSpPr>
        <p:spPr>
          <a:xfrm>
            <a:off x="6794688" y="6529088"/>
            <a:ext cx="2507418" cy="215444"/>
          </a:xfrm>
          <a:prstGeom prst="rect">
            <a:avLst/>
          </a:prstGeom>
          <a:noFill/>
        </p:spPr>
        <p:txBody>
          <a:bodyPr wrap="none" rtlCol="0">
            <a:spAutoFit/>
          </a:bodyPr>
          <a:lstStyle/>
          <a:p>
            <a:r>
              <a:rPr lang="en-US" sz="800" dirty="0"/>
              <a:t>WPI Cooperative Agreement W911NF-19-2-0112</a:t>
            </a:r>
          </a:p>
        </p:txBody>
      </p:sp>
      <p:sp>
        <p:nvSpPr>
          <p:cNvPr id="8" name="Oval 7">
            <a:extLst>
              <a:ext uri="{FF2B5EF4-FFF2-40B4-BE49-F238E27FC236}">
                <a16:creationId xmlns:a16="http://schemas.microsoft.com/office/drawing/2014/main" id="{789277BD-1C94-DEAE-4D58-D2A24F84F495}"/>
              </a:ext>
            </a:extLst>
          </p:cNvPr>
          <p:cNvSpPr/>
          <p:nvPr/>
        </p:nvSpPr>
        <p:spPr>
          <a:xfrm>
            <a:off x="4079868" y="2630653"/>
            <a:ext cx="2368177" cy="11078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2F5E7C-6A6A-8067-0FA0-6F4F1E39F98F}"/>
              </a:ext>
            </a:extLst>
          </p:cNvPr>
          <p:cNvSpPr txBox="1"/>
          <p:nvPr/>
        </p:nvSpPr>
        <p:spPr>
          <a:xfrm>
            <a:off x="4446511" y="2958720"/>
            <a:ext cx="1634883" cy="369332"/>
          </a:xfrm>
          <a:prstGeom prst="rect">
            <a:avLst/>
          </a:prstGeom>
          <a:noFill/>
        </p:spPr>
        <p:txBody>
          <a:bodyPr wrap="square" rtlCol="0">
            <a:spAutoFit/>
          </a:bodyPr>
          <a:lstStyle/>
          <a:p>
            <a:pPr>
              <a:spcBef>
                <a:spcPts val="0"/>
              </a:spcBef>
              <a:spcAft>
                <a:spcPts val="600"/>
              </a:spcAft>
            </a:pPr>
            <a:r>
              <a:rPr lang="en-US" sz="1800" b="1" dirty="0"/>
              <a:t>Open system</a:t>
            </a:r>
          </a:p>
        </p:txBody>
      </p:sp>
      <p:sp>
        <p:nvSpPr>
          <p:cNvPr id="10" name="Down Arrow 54">
            <a:extLst>
              <a:ext uri="{FF2B5EF4-FFF2-40B4-BE49-F238E27FC236}">
                <a16:creationId xmlns:a16="http://schemas.microsoft.com/office/drawing/2014/main" id="{08325F17-7440-85D7-C17C-C8B5C9C28929}"/>
              </a:ext>
            </a:extLst>
          </p:cNvPr>
          <p:cNvSpPr/>
          <p:nvPr/>
        </p:nvSpPr>
        <p:spPr>
          <a:xfrm rot="10800000">
            <a:off x="5099641" y="3792397"/>
            <a:ext cx="328627" cy="482058"/>
          </a:xfrm>
          <a:prstGeom prst="downArrow">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Down Arrow 55">
            <a:extLst>
              <a:ext uri="{FF2B5EF4-FFF2-40B4-BE49-F238E27FC236}">
                <a16:creationId xmlns:a16="http://schemas.microsoft.com/office/drawing/2014/main" id="{3E3B5899-5D10-7496-5090-890F376794DB}"/>
              </a:ext>
            </a:extLst>
          </p:cNvPr>
          <p:cNvSpPr/>
          <p:nvPr/>
        </p:nvSpPr>
        <p:spPr>
          <a:xfrm>
            <a:off x="5123468" y="2286676"/>
            <a:ext cx="304800" cy="659834"/>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8AEA953-598C-C48F-1EE7-924C85ADEBB9}"/>
              </a:ext>
            </a:extLst>
          </p:cNvPr>
          <p:cNvGrpSpPr/>
          <p:nvPr/>
        </p:nvGrpSpPr>
        <p:grpSpPr>
          <a:xfrm>
            <a:off x="6068727" y="3017789"/>
            <a:ext cx="745961" cy="421041"/>
            <a:chOff x="7132023" y="1665980"/>
            <a:chExt cx="745961" cy="421041"/>
          </a:xfrm>
        </p:grpSpPr>
        <p:pic>
          <p:nvPicPr>
            <p:cNvPr id="13" name="Picture 12">
              <a:extLst>
                <a:ext uri="{FF2B5EF4-FFF2-40B4-BE49-F238E27FC236}">
                  <a16:creationId xmlns:a16="http://schemas.microsoft.com/office/drawing/2014/main" id="{29C40EF9-CF34-8955-D8C9-C1041FBBE2F0}"/>
                </a:ext>
              </a:extLst>
            </p:cNvPr>
            <p:cNvPicPr>
              <a:picLocks noChangeAspect="1"/>
            </p:cNvPicPr>
            <p:nvPr/>
          </p:nvPicPr>
          <p:blipFill>
            <a:blip r:embed="rId5"/>
            <a:stretch>
              <a:fillRect/>
            </a:stretch>
          </p:blipFill>
          <p:spPr>
            <a:xfrm>
              <a:off x="7132023" y="1870557"/>
              <a:ext cx="745961" cy="216464"/>
            </a:xfrm>
            <a:prstGeom prst="rect">
              <a:avLst/>
            </a:prstGeom>
          </p:spPr>
        </p:pic>
        <p:pic>
          <p:nvPicPr>
            <p:cNvPr id="14" name="Picture 13">
              <a:extLst>
                <a:ext uri="{FF2B5EF4-FFF2-40B4-BE49-F238E27FC236}">
                  <a16:creationId xmlns:a16="http://schemas.microsoft.com/office/drawing/2014/main" id="{371022DC-53B0-7A35-E23D-520A7D3A0935}"/>
                </a:ext>
              </a:extLst>
            </p:cNvPr>
            <p:cNvPicPr>
              <a:picLocks noChangeAspect="1"/>
            </p:cNvPicPr>
            <p:nvPr/>
          </p:nvPicPr>
          <p:blipFill>
            <a:blip r:embed="rId6"/>
            <a:stretch>
              <a:fillRect/>
            </a:stretch>
          </p:blipFill>
          <p:spPr>
            <a:xfrm>
              <a:off x="7139742" y="1665980"/>
              <a:ext cx="738241" cy="209399"/>
            </a:xfrm>
            <a:prstGeom prst="rect">
              <a:avLst/>
            </a:prstGeom>
          </p:spPr>
        </p:pic>
      </p:grpSp>
      <p:sp>
        <p:nvSpPr>
          <p:cNvPr id="15" name="TextBox 14">
            <a:extLst>
              <a:ext uri="{FF2B5EF4-FFF2-40B4-BE49-F238E27FC236}">
                <a16:creationId xmlns:a16="http://schemas.microsoft.com/office/drawing/2014/main" id="{287516E6-1CAE-800B-8965-70D6F6D4484E}"/>
              </a:ext>
            </a:extLst>
          </p:cNvPr>
          <p:cNvSpPr txBox="1"/>
          <p:nvPr/>
        </p:nvSpPr>
        <p:spPr>
          <a:xfrm>
            <a:off x="6822406" y="3015277"/>
            <a:ext cx="1086281" cy="338554"/>
          </a:xfrm>
          <a:prstGeom prst="rect">
            <a:avLst/>
          </a:prstGeom>
          <a:noFill/>
          <a:ln w="22225">
            <a:solidFill>
              <a:srgbClr val="FF0000"/>
            </a:solidFill>
          </a:ln>
        </p:spPr>
        <p:txBody>
          <a:bodyPr wrap="square" rtlCol="0">
            <a:spAutoFit/>
          </a:bodyPr>
          <a:lstStyle/>
          <a:p>
            <a:pPr>
              <a:spcBef>
                <a:spcPts val="0"/>
              </a:spcBef>
              <a:spcAft>
                <a:spcPts val="600"/>
              </a:spcAft>
            </a:pPr>
            <a:r>
              <a:rPr lang="en-US" sz="1600" b="1" dirty="0"/>
              <a:t>Dual-use</a:t>
            </a:r>
          </a:p>
        </p:txBody>
      </p:sp>
      <p:cxnSp>
        <p:nvCxnSpPr>
          <p:cNvPr id="16" name="Straight Arrow Connector 15">
            <a:extLst>
              <a:ext uri="{FF2B5EF4-FFF2-40B4-BE49-F238E27FC236}">
                <a16:creationId xmlns:a16="http://schemas.microsoft.com/office/drawing/2014/main" id="{1C24D018-F2AF-3FCB-111F-2E6D03432CD0}"/>
              </a:ext>
            </a:extLst>
          </p:cNvPr>
          <p:cNvCxnSpPr/>
          <p:nvPr/>
        </p:nvCxnSpPr>
        <p:spPr>
          <a:xfrm flipV="1">
            <a:off x="2409825" y="3600450"/>
            <a:ext cx="1771650" cy="10191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3257271-3ED6-BE37-29EB-AEDEF9089254}"/>
              </a:ext>
            </a:extLst>
          </p:cNvPr>
          <p:cNvSpPr txBox="1"/>
          <p:nvPr/>
        </p:nvSpPr>
        <p:spPr>
          <a:xfrm>
            <a:off x="2797160" y="3816212"/>
            <a:ext cx="1008374" cy="584775"/>
          </a:xfrm>
          <a:prstGeom prst="rect">
            <a:avLst/>
          </a:prstGeom>
          <a:solidFill>
            <a:schemeClr val="bg1"/>
          </a:solidFill>
          <a:ln w="25400">
            <a:solidFill>
              <a:srgbClr val="FF0000"/>
            </a:solidFill>
          </a:ln>
        </p:spPr>
        <p:txBody>
          <a:bodyPr wrap="square" rtlCol="0">
            <a:spAutoFit/>
          </a:bodyPr>
          <a:lstStyle/>
          <a:p>
            <a:pPr algn="ctr">
              <a:spcBef>
                <a:spcPts val="0"/>
              </a:spcBef>
              <a:spcAft>
                <a:spcPts val="0"/>
              </a:spcAft>
            </a:pPr>
            <a:r>
              <a:rPr lang="en-US" sz="1600" b="1" dirty="0"/>
              <a:t>Digital </a:t>
            </a:r>
          </a:p>
          <a:p>
            <a:pPr algn="ctr">
              <a:spcBef>
                <a:spcPts val="0"/>
              </a:spcBef>
              <a:spcAft>
                <a:spcPts val="600"/>
              </a:spcAft>
            </a:pPr>
            <a:r>
              <a:rPr lang="en-US" sz="1600" b="1" dirty="0"/>
              <a:t>platform</a:t>
            </a:r>
          </a:p>
        </p:txBody>
      </p:sp>
      <p:sp>
        <p:nvSpPr>
          <p:cNvPr id="18" name="Oval 17">
            <a:extLst>
              <a:ext uri="{FF2B5EF4-FFF2-40B4-BE49-F238E27FC236}">
                <a16:creationId xmlns:a16="http://schemas.microsoft.com/office/drawing/2014/main" id="{DCB05261-5EDC-FC79-FCB2-38DA68F355CA}"/>
              </a:ext>
            </a:extLst>
          </p:cNvPr>
          <p:cNvSpPr/>
          <p:nvPr/>
        </p:nvSpPr>
        <p:spPr>
          <a:xfrm>
            <a:off x="384547" y="4529973"/>
            <a:ext cx="2368177" cy="11078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553D40A-6974-6D86-EB6A-202A4E446242}"/>
              </a:ext>
            </a:extLst>
          </p:cNvPr>
          <p:cNvSpPr txBox="1"/>
          <p:nvPr/>
        </p:nvSpPr>
        <p:spPr>
          <a:xfrm>
            <a:off x="668739" y="4877346"/>
            <a:ext cx="1799791" cy="369332"/>
          </a:xfrm>
          <a:prstGeom prst="rect">
            <a:avLst/>
          </a:prstGeom>
          <a:noFill/>
        </p:spPr>
        <p:txBody>
          <a:bodyPr wrap="square" rtlCol="0">
            <a:spAutoFit/>
          </a:bodyPr>
          <a:lstStyle/>
          <a:p>
            <a:pPr>
              <a:spcBef>
                <a:spcPts val="0"/>
              </a:spcBef>
              <a:spcAft>
                <a:spcPts val="600"/>
              </a:spcAft>
            </a:pPr>
            <a:r>
              <a:rPr lang="en-US" sz="1800" b="1" dirty="0"/>
              <a:t>Closed system</a:t>
            </a:r>
          </a:p>
        </p:txBody>
      </p:sp>
      <p:sp>
        <p:nvSpPr>
          <p:cNvPr id="20" name="Down Arrow 8">
            <a:extLst>
              <a:ext uri="{FF2B5EF4-FFF2-40B4-BE49-F238E27FC236}">
                <a16:creationId xmlns:a16="http://schemas.microsoft.com/office/drawing/2014/main" id="{3EF342C5-C75E-5FEB-BF6C-868BAA439D03}"/>
              </a:ext>
            </a:extLst>
          </p:cNvPr>
          <p:cNvSpPr/>
          <p:nvPr/>
        </p:nvSpPr>
        <p:spPr>
          <a:xfrm rot="10800000">
            <a:off x="1404320" y="5691717"/>
            <a:ext cx="328627" cy="482058"/>
          </a:xfrm>
          <a:prstGeom prst="downArrow">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Up-Down Arrow 9">
            <a:extLst>
              <a:ext uri="{FF2B5EF4-FFF2-40B4-BE49-F238E27FC236}">
                <a16:creationId xmlns:a16="http://schemas.microsoft.com/office/drawing/2014/main" id="{45B510BB-3220-EF8E-8DDE-80C046B13CDD}"/>
              </a:ext>
            </a:extLst>
          </p:cNvPr>
          <p:cNvSpPr/>
          <p:nvPr/>
        </p:nvSpPr>
        <p:spPr>
          <a:xfrm>
            <a:off x="1428147" y="4185996"/>
            <a:ext cx="304800" cy="659834"/>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4B5BCF5-35A5-55A0-4E67-6B45ACFB527C}"/>
              </a:ext>
            </a:extLst>
          </p:cNvPr>
          <p:cNvCxnSpPr/>
          <p:nvPr/>
        </p:nvCxnSpPr>
        <p:spPr>
          <a:xfrm>
            <a:off x="925695" y="5664674"/>
            <a:ext cx="1285875" cy="9525"/>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B090FDF-A8F9-170E-A25F-74F86BCBAD49}"/>
              </a:ext>
            </a:extLst>
          </p:cNvPr>
          <p:cNvSpPr txBox="1"/>
          <p:nvPr/>
        </p:nvSpPr>
        <p:spPr>
          <a:xfrm>
            <a:off x="1076360" y="6223779"/>
            <a:ext cx="1008374" cy="338554"/>
          </a:xfrm>
          <a:prstGeom prst="rect">
            <a:avLst/>
          </a:prstGeom>
          <a:noFill/>
        </p:spPr>
        <p:txBody>
          <a:bodyPr wrap="square" rtlCol="0">
            <a:spAutoFit/>
          </a:bodyPr>
          <a:lstStyle/>
          <a:p>
            <a:pPr algn="ctr">
              <a:spcBef>
                <a:spcPts val="0"/>
              </a:spcBef>
              <a:spcAft>
                <a:spcPts val="600"/>
              </a:spcAft>
            </a:pPr>
            <a:r>
              <a:rPr lang="en-US" sz="1600" b="1" dirty="0"/>
              <a:t>Vendor</a:t>
            </a:r>
          </a:p>
        </p:txBody>
      </p:sp>
      <p:sp>
        <p:nvSpPr>
          <p:cNvPr id="24" name="TextBox 23">
            <a:extLst>
              <a:ext uri="{FF2B5EF4-FFF2-40B4-BE49-F238E27FC236}">
                <a16:creationId xmlns:a16="http://schemas.microsoft.com/office/drawing/2014/main" id="{BC97FFA2-6D43-EE39-5DC0-180AB73E496D}"/>
              </a:ext>
            </a:extLst>
          </p:cNvPr>
          <p:cNvSpPr txBox="1"/>
          <p:nvPr/>
        </p:nvSpPr>
        <p:spPr>
          <a:xfrm>
            <a:off x="1274930" y="3800368"/>
            <a:ext cx="611233" cy="338554"/>
          </a:xfrm>
          <a:prstGeom prst="rect">
            <a:avLst/>
          </a:prstGeom>
          <a:noFill/>
        </p:spPr>
        <p:txBody>
          <a:bodyPr wrap="square" rtlCol="0">
            <a:spAutoFit/>
          </a:bodyPr>
          <a:lstStyle/>
          <a:p>
            <a:pPr algn="ctr">
              <a:spcBef>
                <a:spcPts val="0"/>
              </a:spcBef>
              <a:spcAft>
                <a:spcPts val="600"/>
              </a:spcAft>
            </a:pPr>
            <a:r>
              <a:rPr lang="en-US" sz="1600" b="1" dirty="0"/>
              <a:t>DoD</a:t>
            </a:r>
          </a:p>
        </p:txBody>
      </p:sp>
      <p:sp>
        <p:nvSpPr>
          <p:cNvPr id="25" name="TextBox 24">
            <a:extLst>
              <a:ext uri="{FF2B5EF4-FFF2-40B4-BE49-F238E27FC236}">
                <a16:creationId xmlns:a16="http://schemas.microsoft.com/office/drawing/2014/main" id="{082AA771-1AF7-E4D8-54BC-252A66B982D0}"/>
              </a:ext>
            </a:extLst>
          </p:cNvPr>
          <p:cNvSpPr txBox="1"/>
          <p:nvPr/>
        </p:nvSpPr>
        <p:spPr>
          <a:xfrm>
            <a:off x="4786018" y="4328397"/>
            <a:ext cx="1008374" cy="338554"/>
          </a:xfrm>
          <a:prstGeom prst="rect">
            <a:avLst/>
          </a:prstGeom>
          <a:noFill/>
        </p:spPr>
        <p:txBody>
          <a:bodyPr wrap="square" rtlCol="0">
            <a:spAutoFit/>
          </a:bodyPr>
          <a:lstStyle/>
          <a:p>
            <a:pPr algn="ctr">
              <a:spcBef>
                <a:spcPts val="0"/>
              </a:spcBef>
              <a:spcAft>
                <a:spcPts val="600"/>
              </a:spcAft>
            </a:pPr>
            <a:r>
              <a:rPr lang="en-US" sz="1600" b="1" dirty="0"/>
              <a:t>Vendor</a:t>
            </a:r>
          </a:p>
        </p:txBody>
      </p:sp>
      <p:sp>
        <p:nvSpPr>
          <p:cNvPr id="26" name="TextBox 25">
            <a:extLst>
              <a:ext uri="{FF2B5EF4-FFF2-40B4-BE49-F238E27FC236}">
                <a16:creationId xmlns:a16="http://schemas.microsoft.com/office/drawing/2014/main" id="{B9EE1351-7356-9D85-6EAC-4C5A03A51B23}"/>
              </a:ext>
            </a:extLst>
          </p:cNvPr>
          <p:cNvSpPr txBox="1"/>
          <p:nvPr/>
        </p:nvSpPr>
        <p:spPr>
          <a:xfrm>
            <a:off x="4984589" y="1914418"/>
            <a:ext cx="611233" cy="338554"/>
          </a:xfrm>
          <a:prstGeom prst="rect">
            <a:avLst/>
          </a:prstGeom>
          <a:noFill/>
        </p:spPr>
        <p:txBody>
          <a:bodyPr wrap="square" rtlCol="0">
            <a:spAutoFit/>
          </a:bodyPr>
          <a:lstStyle/>
          <a:p>
            <a:pPr algn="ctr">
              <a:spcBef>
                <a:spcPts val="0"/>
              </a:spcBef>
              <a:spcAft>
                <a:spcPts val="600"/>
              </a:spcAft>
            </a:pPr>
            <a:r>
              <a:rPr lang="en-US" sz="1600" b="1" dirty="0"/>
              <a:t>DoD</a:t>
            </a:r>
          </a:p>
        </p:txBody>
      </p:sp>
      <p:sp>
        <p:nvSpPr>
          <p:cNvPr id="27" name="TextBox 26">
            <a:extLst>
              <a:ext uri="{FF2B5EF4-FFF2-40B4-BE49-F238E27FC236}">
                <a16:creationId xmlns:a16="http://schemas.microsoft.com/office/drawing/2014/main" id="{53E26769-E2A9-59FA-FEA1-14D2766C1CCE}"/>
              </a:ext>
            </a:extLst>
          </p:cNvPr>
          <p:cNvSpPr txBox="1"/>
          <p:nvPr/>
        </p:nvSpPr>
        <p:spPr>
          <a:xfrm>
            <a:off x="901738" y="5196574"/>
            <a:ext cx="1357616" cy="276999"/>
          </a:xfrm>
          <a:prstGeom prst="rect">
            <a:avLst/>
          </a:prstGeom>
          <a:noFill/>
        </p:spPr>
        <p:txBody>
          <a:bodyPr wrap="none" rtlCol="0">
            <a:spAutoFit/>
          </a:bodyPr>
          <a:lstStyle/>
          <a:p>
            <a:r>
              <a:rPr lang="en-US" sz="1200" b="1" dirty="0"/>
              <a:t>Traditional spec</a:t>
            </a:r>
          </a:p>
        </p:txBody>
      </p:sp>
      <p:sp>
        <p:nvSpPr>
          <p:cNvPr id="28" name="TextBox 27">
            <a:extLst>
              <a:ext uri="{FF2B5EF4-FFF2-40B4-BE49-F238E27FC236}">
                <a16:creationId xmlns:a16="http://schemas.microsoft.com/office/drawing/2014/main" id="{F863375C-EB06-8C3E-0683-3D39C41CF8D2}"/>
              </a:ext>
            </a:extLst>
          </p:cNvPr>
          <p:cNvSpPr txBox="1"/>
          <p:nvPr/>
        </p:nvSpPr>
        <p:spPr>
          <a:xfrm>
            <a:off x="4647240" y="3300330"/>
            <a:ext cx="1285929" cy="276999"/>
          </a:xfrm>
          <a:prstGeom prst="rect">
            <a:avLst/>
          </a:prstGeom>
          <a:noFill/>
        </p:spPr>
        <p:txBody>
          <a:bodyPr wrap="none" rtlCol="0">
            <a:spAutoFit/>
          </a:bodyPr>
          <a:lstStyle/>
          <a:p>
            <a:r>
              <a:rPr lang="en-US" sz="1200" b="1" dirty="0"/>
              <a:t>MIL-PRF-32662</a:t>
            </a:r>
          </a:p>
        </p:txBody>
      </p:sp>
      <p:grpSp>
        <p:nvGrpSpPr>
          <p:cNvPr id="29" name="Group 28">
            <a:extLst>
              <a:ext uri="{FF2B5EF4-FFF2-40B4-BE49-F238E27FC236}">
                <a16:creationId xmlns:a16="http://schemas.microsoft.com/office/drawing/2014/main" id="{0C049B01-33D3-1194-C912-A2DF09E27D2A}"/>
              </a:ext>
            </a:extLst>
          </p:cNvPr>
          <p:cNvGrpSpPr/>
          <p:nvPr/>
        </p:nvGrpSpPr>
        <p:grpSpPr>
          <a:xfrm>
            <a:off x="6323160" y="1341082"/>
            <a:ext cx="1111941" cy="868022"/>
            <a:chOff x="5932561" y="1284407"/>
            <a:chExt cx="1111941" cy="868022"/>
          </a:xfrm>
        </p:grpSpPr>
        <p:pic>
          <p:nvPicPr>
            <p:cNvPr id="30" name="Picture 29">
              <a:extLst>
                <a:ext uri="{FF2B5EF4-FFF2-40B4-BE49-F238E27FC236}">
                  <a16:creationId xmlns:a16="http://schemas.microsoft.com/office/drawing/2014/main" id="{92796A16-5C3A-2C89-DFE2-7CF422672EA0}"/>
                </a:ext>
              </a:extLst>
            </p:cNvPr>
            <p:cNvPicPr>
              <a:picLocks noChangeAspect="1"/>
            </p:cNvPicPr>
            <p:nvPr/>
          </p:nvPicPr>
          <p:blipFill>
            <a:blip r:embed="rId7"/>
            <a:stretch>
              <a:fillRect/>
            </a:stretch>
          </p:blipFill>
          <p:spPr>
            <a:xfrm>
              <a:off x="6228101" y="1284407"/>
              <a:ext cx="520861" cy="452886"/>
            </a:xfrm>
            <a:prstGeom prst="rect">
              <a:avLst/>
            </a:prstGeom>
          </p:spPr>
        </p:pic>
        <p:sp>
          <p:nvSpPr>
            <p:cNvPr id="31" name="TextBox 30">
              <a:extLst>
                <a:ext uri="{FF2B5EF4-FFF2-40B4-BE49-F238E27FC236}">
                  <a16:creationId xmlns:a16="http://schemas.microsoft.com/office/drawing/2014/main" id="{E5B29FC8-00D7-BB06-FA5E-911F02E00BD2}"/>
                </a:ext>
              </a:extLst>
            </p:cNvPr>
            <p:cNvSpPr txBox="1"/>
            <p:nvPr/>
          </p:nvSpPr>
          <p:spPr>
            <a:xfrm>
              <a:off x="5932561" y="1690764"/>
              <a:ext cx="1111941" cy="461665"/>
            </a:xfrm>
            <a:prstGeom prst="rect">
              <a:avLst/>
            </a:prstGeom>
            <a:noFill/>
          </p:spPr>
          <p:txBody>
            <a:bodyPr wrap="square" rtlCol="0">
              <a:spAutoFit/>
            </a:bodyPr>
            <a:lstStyle/>
            <a:p>
              <a:pPr algn="ctr"/>
              <a:r>
                <a:rPr lang="en-US" sz="1200" b="1" dirty="0"/>
                <a:t>Materials Experiments</a:t>
              </a:r>
            </a:p>
          </p:txBody>
        </p:sp>
      </p:grpSp>
      <p:grpSp>
        <p:nvGrpSpPr>
          <p:cNvPr id="32" name="Group 31">
            <a:extLst>
              <a:ext uri="{FF2B5EF4-FFF2-40B4-BE49-F238E27FC236}">
                <a16:creationId xmlns:a16="http://schemas.microsoft.com/office/drawing/2014/main" id="{24E4A8DF-444C-EF2C-A500-99338ABB64D5}"/>
              </a:ext>
            </a:extLst>
          </p:cNvPr>
          <p:cNvGrpSpPr/>
          <p:nvPr/>
        </p:nvGrpSpPr>
        <p:grpSpPr>
          <a:xfrm>
            <a:off x="7207652" y="1984588"/>
            <a:ext cx="1167865" cy="868022"/>
            <a:chOff x="925695" y="1284407"/>
            <a:chExt cx="1167865" cy="868022"/>
          </a:xfrm>
        </p:grpSpPr>
        <p:pic>
          <p:nvPicPr>
            <p:cNvPr id="33" name="Picture 32">
              <a:extLst>
                <a:ext uri="{FF2B5EF4-FFF2-40B4-BE49-F238E27FC236}">
                  <a16:creationId xmlns:a16="http://schemas.microsoft.com/office/drawing/2014/main" id="{5CC9AB4D-B5D7-48D2-CDB8-2DE9DE9F169C}"/>
                </a:ext>
              </a:extLst>
            </p:cNvPr>
            <p:cNvPicPr>
              <a:picLocks noChangeAspect="1"/>
            </p:cNvPicPr>
            <p:nvPr/>
          </p:nvPicPr>
          <p:blipFill>
            <a:blip r:embed="rId8"/>
            <a:stretch>
              <a:fillRect/>
            </a:stretch>
          </p:blipFill>
          <p:spPr>
            <a:xfrm>
              <a:off x="1252814" y="1284407"/>
              <a:ext cx="513626" cy="452886"/>
            </a:xfrm>
            <a:prstGeom prst="rect">
              <a:avLst/>
            </a:prstGeom>
          </p:spPr>
        </p:pic>
        <p:sp>
          <p:nvSpPr>
            <p:cNvPr id="34" name="TextBox 33">
              <a:extLst>
                <a:ext uri="{FF2B5EF4-FFF2-40B4-BE49-F238E27FC236}">
                  <a16:creationId xmlns:a16="http://schemas.microsoft.com/office/drawing/2014/main" id="{0239F5C0-7BDF-1091-CF56-8BC2F9146E91}"/>
                </a:ext>
              </a:extLst>
            </p:cNvPr>
            <p:cNvSpPr txBox="1"/>
            <p:nvPr/>
          </p:nvSpPr>
          <p:spPr>
            <a:xfrm>
              <a:off x="925695" y="1690764"/>
              <a:ext cx="1167865" cy="461665"/>
            </a:xfrm>
            <a:prstGeom prst="rect">
              <a:avLst/>
            </a:prstGeom>
            <a:noFill/>
          </p:spPr>
          <p:txBody>
            <a:bodyPr wrap="square" rtlCol="0">
              <a:spAutoFit/>
            </a:bodyPr>
            <a:lstStyle/>
            <a:p>
              <a:pPr algn="ctr"/>
              <a:r>
                <a:rPr lang="en-US" sz="1200" b="1" dirty="0"/>
                <a:t>Database Management</a:t>
              </a:r>
            </a:p>
          </p:txBody>
        </p:sp>
      </p:grpSp>
      <p:grpSp>
        <p:nvGrpSpPr>
          <p:cNvPr id="35" name="Group 34">
            <a:extLst>
              <a:ext uri="{FF2B5EF4-FFF2-40B4-BE49-F238E27FC236}">
                <a16:creationId xmlns:a16="http://schemas.microsoft.com/office/drawing/2014/main" id="{66F825D3-7672-B67C-D2E5-66204EE88075}"/>
              </a:ext>
            </a:extLst>
          </p:cNvPr>
          <p:cNvGrpSpPr/>
          <p:nvPr/>
        </p:nvGrpSpPr>
        <p:grpSpPr>
          <a:xfrm>
            <a:off x="7389949" y="1035233"/>
            <a:ext cx="1167865" cy="868022"/>
            <a:chOff x="7423559" y="1284407"/>
            <a:chExt cx="1167865" cy="868022"/>
          </a:xfrm>
        </p:grpSpPr>
        <p:pic>
          <p:nvPicPr>
            <p:cNvPr id="36" name="Picture 35">
              <a:extLst>
                <a:ext uri="{FF2B5EF4-FFF2-40B4-BE49-F238E27FC236}">
                  <a16:creationId xmlns:a16="http://schemas.microsoft.com/office/drawing/2014/main" id="{A3841752-D7AB-3F34-BA8C-1368401B97FD}"/>
                </a:ext>
              </a:extLst>
            </p:cNvPr>
            <p:cNvPicPr>
              <a:picLocks noChangeAspect="1"/>
            </p:cNvPicPr>
            <p:nvPr/>
          </p:nvPicPr>
          <p:blipFill>
            <a:blip r:embed="rId9"/>
            <a:stretch>
              <a:fillRect/>
            </a:stretch>
          </p:blipFill>
          <p:spPr>
            <a:xfrm>
              <a:off x="7743444" y="1284407"/>
              <a:ext cx="528095" cy="452886"/>
            </a:xfrm>
            <a:prstGeom prst="rect">
              <a:avLst/>
            </a:prstGeom>
          </p:spPr>
        </p:pic>
        <p:sp>
          <p:nvSpPr>
            <p:cNvPr id="37" name="TextBox 36">
              <a:extLst>
                <a:ext uri="{FF2B5EF4-FFF2-40B4-BE49-F238E27FC236}">
                  <a16:creationId xmlns:a16="http://schemas.microsoft.com/office/drawing/2014/main" id="{833D42E7-A721-E6E0-837F-3775A3649A33}"/>
                </a:ext>
              </a:extLst>
            </p:cNvPr>
            <p:cNvSpPr txBox="1"/>
            <p:nvPr/>
          </p:nvSpPr>
          <p:spPr>
            <a:xfrm>
              <a:off x="7423559" y="1690764"/>
              <a:ext cx="1167865" cy="461665"/>
            </a:xfrm>
            <a:prstGeom prst="rect">
              <a:avLst/>
            </a:prstGeom>
            <a:noFill/>
          </p:spPr>
          <p:txBody>
            <a:bodyPr wrap="square" rtlCol="0">
              <a:spAutoFit/>
            </a:bodyPr>
            <a:lstStyle/>
            <a:p>
              <a:pPr algn="ctr"/>
              <a:r>
                <a:rPr lang="en-US" sz="1200" b="1" dirty="0"/>
                <a:t>Data Visualization</a:t>
              </a:r>
            </a:p>
          </p:txBody>
        </p:sp>
      </p:grpSp>
      <p:grpSp>
        <p:nvGrpSpPr>
          <p:cNvPr id="38" name="Group 37">
            <a:extLst>
              <a:ext uri="{FF2B5EF4-FFF2-40B4-BE49-F238E27FC236}">
                <a16:creationId xmlns:a16="http://schemas.microsoft.com/office/drawing/2014/main" id="{2C315AD3-156D-70F9-15D5-46F08CE4E3B9}"/>
              </a:ext>
            </a:extLst>
          </p:cNvPr>
          <p:cNvGrpSpPr/>
          <p:nvPr/>
        </p:nvGrpSpPr>
        <p:grpSpPr>
          <a:xfrm>
            <a:off x="6334445" y="3892658"/>
            <a:ext cx="1089370" cy="860834"/>
            <a:chOff x="2056182" y="1291595"/>
            <a:chExt cx="1089370" cy="860834"/>
          </a:xfrm>
        </p:grpSpPr>
        <p:pic>
          <p:nvPicPr>
            <p:cNvPr id="39" name="Picture 38">
              <a:extLst>
                <a:ext uri="{FF2B5EF4-FFF2-40B4-BE49-F238E27FC236}">
                  <a16:creationId xmlns:a16="http://schemas.microsoft.com/office/drawing/2014/main" id="{789103E3-DB1E-9BD1-4337-597AF6C39AFF}"/>
                </a:ext>
              </a:extLst>
            </p:cNvPr>
            <p:cNvPicPr>
              <a:picLocks noChangeAspect="1"/>
            </p:cNvPicPr>
            <p:nvPr/>
          </p:nvPicPr>
          <p:blipFill>
            <a:blip r:embed="rId10"/>
            <a:stretch>
              <a:fillRect/>
            </a:stretch>
          </p:blipFill>
          <p:spPr>
            <a:xfrm>
              <a:off x="2340437" y="1291595"/>
              <a:ext cx="520861" cy="445698"/>
            </a:xfrm>
            <a:prstGeom prst="rect">
              <a:avLst/>
            </a:prstGeom>
          </p:spPr>
        </p:pic>
        <p:sp>
          <p:nvSpPr>
            <p:cNvPr id="40" name="TextBox 39">
              <a:extLst>
                <a:ext uri="{FF2B5EF4-FFF2-40B4-BE49-F238E27FC236}">
                  <a16:creationId xmlns:a16="http://schemas.microsoft.com/office/drawing/2014/main" id="{6DE4D56E-7D12-1C35-2578-1AAC50028AD8}"/>
                </a:ext>
              </a:extLst>
            </p:cNvPr>
            <p:cNvSpPr txBox="1"/>
            <p:nvPr/>
          </p:nvSpPr>
          <p:spPr>
            <a:xfrm>
              <a:off x="2056182" y="1690764"/>
              <a:ext cx="1089370" cy="461665"/>
            </a:xfrm>
            <a:prstGeom prst="rect">
              <a:avLst/>
            </a:prstGeom>
            <a:noFill/>
          </p:spPr>
          <p:txBody>
            <a:bodyPr wrap="square" rtlCol="0">
              <a:spAutoFit/>
            </a:bodyPr>
            <a:lstStyle/>
            <a:p>
              <a:pPr algn="ctr"/>
              <a:r>
                <a:rPr lang="en-US" sz="1200" b="1" dirty="0"/>
                <a:t>Pattern Recognition</a:t>
              </a:r>
            </a:p>
          </p:txBody>
        </p:sp>
      </p:grpSp>
      <p:grpSp>
        <p:nvGrpSpPr>
          <p:cNvPr id="41" name="Group 40">
            <a:extLst>
              <a:ext uri="{FF2B5EF4-FFF2-40B4-BE49-F238E27FC236}">
                <a16:creationId xmlns:a16="http://schemas.microsoft.com/office/drawing/2014/main" id="{7E4DD84C-8B79-82B5-3296-043DAE391B4B}"/>
              </a:ext>
            </a:extLst>
          </p:cNvPr>
          <p:cNvGrpSpPr/>
          <p:nvPr/>
        </p:nvGrpSpPr>
        <p:grpSpPr>
          <a:xfrm>
            <a:off x="7516031" y="3578982"/>
            <a:ext cx="915700" cy="868022"/>
            <a:chOff x="3074748" y="1284407"/>
            <a:chExt cx="915700" cy="868022"/>
          </a:xfrm>
        </p:grpSpPr>
        <p:pic>
          <p:nvPicPr>
            <p:cNvPr id="42" name="Picture 41">
              <a:extLst>
                <a:ext uri="{FF2B5EF4-FFF2-40B4-BE49-F238E27FC236}">
                  <a16:creationId xmlns:a16="http://schemas.microsoft.com/office/drawing/2014/main" id="{0D4B2FF5-654A-6D7F-68FE-0F7A7A6F99DF}"/>
                </a:ext>
              </a:extLst>
            </p:cNvPr>
            <p:cNvPicPr>
              <a:picLocks noChangeAspect="1"/>
            </p:cNvPicPr>
            <p:nvPr/>
          </p:nvPicPr>
          <p:blipFill>
            <a:blip r:embed="rId11"/>
            <a:stretch>
              <a:fillRect/>
            </a:stretch>
          </p:blipFill>
          <p:spPr>
            <a:xfrm>
              <a:off x="3272168" y="1284407"/>
              <a:ext cx="520861" cy="452886"/>
            </a:xfrm>
            <a:prstGeom prst="rect">
              <a:avLst/>
            </a:prstGeom>
          </p:spPr>
        </p:pic>
        <p:sp>
          <p:nvSpPr>
            <p:cNvPr id="43" name="TextBox 42">
              <a:extLst>
                <a:ext uri="{FF2B5EF4-FFF2-40B4-BE49-F238E27FC236}">
                  <a16:creationId xmlns:a16="http://schemas.microsoft.com/office/drawing/2014/main" id="{80DE37AD-89C2-B564-ECF5-8EFDBFBF74DC}"/>
                </a:ext>
              </a:extLst>
            </p:cNvPr>
            <p:cNvSpPr txBox="1"/>
            <p:nvPr/>
          </p:nvSpPr>
          <p:spPr>
            <a:xfrm>
              <a:off x="3074748" y="1690764"/>
              <a:ext cx="915700" cy="461665"/>
            </a:xfrm>
            <a:prstGeom prst="rect">
              <a:avLst/>
            </a:prstGeom>
            <a:noFill/>
          </p:spPr>
          <p:txBody>
            <a:bodyPr wrap="square" rtlCol="0">
              <a:spAutoFit/>
            </a:bodyPr>
            <a:lstStyle/>
            <a:p>
              <a:pPr algn="ctr"/>
              <a:r>
                <a:rPr lang="en-US" sz="1200" b="1" dirty="0"/>
                <a:t>Model Validation</a:t>
              </a:r>
            </a:p>
          </p:txBody>
        </p:sp>
      </p:grpSp>
      <p:grpSp>
        <p:nvGrpSpPr>
          <p:cNvPr id="44" name="Group 43">
            <a:extLst>
              <a:ext uri="{FF2B5EF4-FFF2-40B4-BE49-F238E27FC236}">
                <a16:creationId xmlns:a16="http://schemas.microsoft.com/office/drawing/2014/main" id="{FFD03D39-1F05-7E4B-C3B7-8389F691FA31}"/>
              </a:ext>
            </a:extLst>
          </p:cNvPr>
          <p:cNvGrpSpPr/>
          <p:nvPr/>
        </p:nvGrpSpPr>
        <p:grpSpPr>
          <a:xfrm>
            <a:off x="7303647" y="4518540"/>
            <a:ext cx="975874" cy="868022"/>
            <a:chOff x="3872648" y="1284407"/>
            <a:chExt cx="975874" cy="868022"/>
          </a:xfrm>
        </p:grpSpPr>
        <p:pic>
          <p:nvPicPr>
            <p:cNvPr id="45" name="Picture 44">
              <a:extLst>
                <a:ext uri="{FF2B5EF4-FFF2-40B4-BE49-F238E27FC236}">
                  <a16:creationId xmlns:a16="http://schemas.microsoft.com/office/drawing/2014/main" id="{BD5FA4C1-1281-E9FA-14A4-91601508F33A}"/>
                </a:ext>
              </a:extLst>
            </p:cNvPr>
            <p:cNvPicPr>
              <a:picLocks noChangeAspect="1"/>
            </p:cNvPicPr>
            <p:nvPr/>
          </p:nvPicPr>
          <p:blipFill>
            <a:blip r:embed="rId12"/>
            <a:stretch>
              <a:fillRect/>
            </a:stretch>
          </p:blipFill>
          <p:spPr>
            <a:xfrm>
              <a:off x="4100155" y="1284407"/>
              <a:ext cx="520861" cy="452886"/>
            </a:xfrm>
            <a:prstGeom prst="rect">
              <a:avLst/>
            </a:prstGeom>
          </p:spPr>
        </p:pic>
        <p:sp>
          <p:nvSpPr>
            <p:cNvPr id="46" name="TextBox 45">
              <a:extLst>
                <a:ext uri="{FF2B5EF4-FFF2-40B4-BE49-F238E27FC236}">
                  <a16:creationId xmlns:a16="http://schemas.microsoft.com/office/drawing/2014/main" id="{6A0D88E5-74C4-2894-C9FF-DE5F6666D2E8}"/>
                </a:ext>
              </a:extLst>
            </p:cNvPr>
            <p:cNvSpPr txBox="1"/>
            <p:nvPr/>
          </p:nvSpPr>
          <p:spPr>
            <a:xfrm>
              <a:off x="3872648" y="1690764"/>
              <a:ext cx="975874" cy="461665"/>
            </a:xfrm>
            <a:prstGeom prst="rect">
              <a:avLst/>
            </a:prstGeom>
            <a:noFill/>
          </p:spPr>
          <p:txBody>
            <a:bodyPr wrap="square" rtlCol="0">
              <a:spAutoFit/>
            </a:bodyPr>
            <a:lstStyle/>
            <a:p>
              <a:pPr algn="ctr"/>
              <a:r>
                <a:rPr lang="en-US" sz="1200" b="1" dirty="0"/>
                <a:t>New Inventions</a:t>
              </a:r>
            </a:p>
          </p:txBody>
        </p:sp>
      </p:grpSp>
      <p:pic>
        <p:nvPicPr>
          <p:cNvPr id="47" name="Picture 46">
            <a:extLst>
              <a:ext uri="{FF2B5EF4-FFF2-40B4-BE49-F238E27FC236}">
                <a16:creationId xmlns:a16="http://schemas.microsoft.com/office/drawing/2014/main" id="{E065AB71-7F69-6394-D55E-F350402DED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76077" y="4808454"/>
            <a:ext cx="999581" cy="776239"/>
          </a:xfrm>
          <a:prstGeom prst="rect">
            <a:avLst/>
          </a:prstGeom>
        </p:spPr>
      </p:pic>
    </p:spTree>
    <p:extLst>
      <p:ext uri="{BB962C8B-B14F-4D97-AF65-F5344CB8AC3E}">
        <p14:creationId xmlns:p14="http://schemas.microsoft.com/office/powerpoint/2010/main" val="2756033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MIL-PRF-32662: Adhesive, High-Loading Rate, for Structural and Armor Applications</a:t>
            </a:r>
          </a:p>
        </p:txBody>
      </p:sp>
      <p:pic>
        <p:nvPicPr>
          <p:cNvPr id="4" name="Picture 3">
            <a:extLst>
              <a:ext uri="{FF2B5EF4-FFF2-40B4-BE49-F238E27FC236}">
                <a16:creationId xmlns:a16="http://schemas.microsoft.com/office/drawing/2014/main" id="{85985517-0F1A-C8DC-4685-4A508B1C7455}"/>
              </a:ext>
            </a:extLst>
          </p:cNvPr>
          <p:cNvPicPr>
            <a:picLocks noChangeAspect="1"/>
          </p:cNvPicPr>
          <p:nvPr/>
        </p:nvPicPr>
        <p:blipFill>
          <a:blip r:embed="rId3"/>
          <a:stretch>
            <a:fillRect/>
          </a:stretch>
        </p:blipFill>
        <p:spPr>
          <a:xfrm>
            <a:off x="179882" y="1325416"/>
            <a:ext cx="3365608" cy="4345752"/>
          </a:xfrm>
          <a:prstGeom prst="rect">
            <a:avLst/>
          </a:prstGeom>
          <a:ln w="15875">
            <a:solidFill>
              <a:schemeClr val="accent1"/>
            </a:solidFill>
          </a:ln>
        </p:spPr>
      </p:pic>
      <p:sp>
        <p:nvSpPr>
          <p:cNvPr id="5" name="TextBox 4">
            <a:extLst>
              <a:ext uri="{FF2B5EF4-FFF2-40B4-BE49-F238E27FC236}">
                <a16:creationId xmlns:a16="http://schemas.microsoft.com/office/drawing/2014/main" id="{716ACA3E-EB35-D843-0EC4-E8CC07229899}"/>
              </a:ext>
            </a:extLst>
          </p:cNvPr>
          <p:cNvSpPr txBox="1"/>
          <p:nvPr/>
        </p:nvSpPr>
        <p:spPr>
          <a:xfrm>
            <a:off x="3746739" y="1325416"/>
            <a:ext cx="4780532" cy="3000821"/>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1800" dirty="0"/>
              <a:t>Army capability gaps &amp; commercial opportunity</a:t>
            </a:r>
          </a:p>
          <a:p>
            <a:pPr marL="342900" indent="-342900">
              <a:spcBef>
                <a:spcPts val="600"/>
              </a:spcBef>
              <a:spcAft>
                <a:spcPts val="600"/>
              </a:spcAft>
              <a:buFont typeface="Arial" panose="020B0604020202020204" pitchFamily="34" charset="0"/>
              <a:buChar char="•"/>
            </a:pPr>
            <a:r>
              <a:rPr lang="en-US" sz="1800" dirty="0"/>
              <a:t>Leap-ahead performance motivated by Ground Vehicle armor</a:t>
            </a:r>
          </a:p>
          <a:p>
            <a:pPr marL="342900" indent="-342900">
              <a:spcBef>
                <a:spcPts val="600"/>
              </a:spcBef>
              <a:spcAft>
                <a:spcPts val="600"/>
              </a:spcAft>
              <a:buFont typeface="Arial" panose="020B0604020202020204" pitchFamily="34" charset="0"/>
              <a:buChar char="•"/>
            </a:pPr>
            <a:r>
              <a:rPr lang="en-US" sz="1800" dirty="0"/>
              <a:t>Translational science</a:t>
            </a:r>
          </a:p>
          <a:p>
            <a:pPr marL="342900" indent="-342900">
              <a:spcBef>
                <a:spcPts val="600"/>
              </a:spcBef>
              <a:spcAft>
                <a:spcPts val="600"/>
              </a:spcAft>
              <a:buFont typeface="Arial" panose="020B0604020202020204" pitchFamily="34" charset="0"/>
              <a:buChar char="•"/>
            </a:pPr>
            <a:r>
              <a:rPr lang="en-US" sz="1800" dirty="0"/>
              <a:t>Anticipatory timing</a:t>
            </a:r>
          </a:p>
          <a:p>
            <a:pPr marL="342900" indent="-342900">
              <a:spcBef>
                <a:spcPts val="600"/>
              </a:spcBef>
              <a:spcAft>
                <a:spcPts val="600"/>
              </a:spcAft>
              <a:buFont typeface="Arial" panose="020B0604020202020204" pitchFamily="34" charset="0"/>
              <a:buChar char="•"/>
            </a:pPr>
            <a:r>
              <a:rPr lang="en-US" sz="1800" dirty="0"/>
              <a:t>Data science enabled</a:t>
            </a:r>
          </a:p>
          <a:p>
            <a:pPr marL="342900" indent="-342900">
              <a:buFont typeface="Arial" panose="020B0604020202020204" pitchFamily="34" charset="0"/>
              <a:buChar char="•"/>
            </a:pPr>
            <a:endParaRPr lang="en-US" sz="1800" dirty="0"/>
          </a:p>
        </p:txBody>
      </p:sp>
      <p:sp>
        <p:nvSpPr>
          <p:cNvPr id="6" name="TextBox 5">
            <a:extLst>
              <a:ext uri="{FF2B5EF4-FFF2-40B4-BE49-F238E27FC236}">
                <a16:creationId xmlns:a16="http://schemas.microsoft.com/office/drawing/2014/main" id="{594911B5-6637-BF25-9D2B-0B7E18E36E53}"/>
              </a:ext>
            </a:extLst>
          </p:cNvPr>
          <p:cNvSpPr txBox="1"/>
          <p:nvPr/>
        </p:nvSpPr>
        <p:spPr>
          <a:xfrm>
            <a:off x="247317" y="1406107"/>
            <a:ext cx="2053924" cy="461665"/>
          </a:xfrm>
          <a:prstGeom prst="rect">
            <a:avLst/>
          </a:prstGeom>
          <a:noFill/>
        </p:spPr>
        <p:txBody>
          <a:bodyPr wrap="square" rtlCol="0">
            <a:spAutoFit/>
          </a:bodyPr>
          <a:lstStyle/>
          <a:p>
            <a:r>
              <a:rPr lang="en-US" b="1" dirty="0"/>
              <a:t>August 2020</a:t>
            </a:r>
          </a:p>
        </p:txBody>
      </p:sp>
    </p:spTree>
    <p:extLst>
      <p:ext uri="{BB962C8B-B14F-4D97-AF65-F5344CB8AC3E}">
        <p14:creationId xmlns:p14="http://schemas.microsoft.com/office/powerpoint/2010/main" val="39728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2800" dirty="0"/>
              <a:t>2 Problems</a:t>
            </a:r>
          </a:p>
        </p:txBody>
      </p:sp>
      <p:cxnSp>
        <p:nvCxnSpPr>
          <p:cNvPr id="7" name="Straight Connector 6">
            <a:extLst>
              <a:ext uri="{FF2B5EF4-FFF2-40B4-BE49-F238E27FC236}">
                <a16:creationId xmlns:a16="http://schemas.microsoft.com/office/drawing/2014/main" id="{570E7948-EBEB-9C0C-CF9B-B2859E2F8A5A}"/>
              </a:ext>
            </a:extLst>
          </p:cNvPr>
          <p:cNvCxnSpPr>
            <a:cxnSpLocks/>
          </p:cNvCxnSpPr>
          <p:nvPr/>
        </p:nvCxnSpPr>
        <p:spPr>
          <a:xfrm flipH="1">
            <a:off x="4569095" y="781050"/>
            <a:ext cx="5811" cy="5802311"/>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A6824AD-BA5B-749D-4428-42AB5A7A21D6}"/>
              </a:ext>
            </a:extLst>
          </p:cNvPr>
          <p:cNvPicPr>
            <a:picLocks noChangeAspect="1"/>
          </p:cNvPicPr>
          <p:nvPr/>
        </p:nvPicPr>
        <p:blipFill>
          <a:blip r:embed="rId3"/>
          <a:stretch>
            <a:fillRect/>
          </a:stretch>
        </p:blipFill>
        <p:spPr>
          <a:xfrm>
            <a:off x="101978" y="948066"/>
            <a:ext cx="1783680" cy="1401179"/>
          </a:xfrm>
          <a:prstGeom prst="rect">
            <a:avLst/>
          </a:prstGeom>
        </p:spPr>
      </p:pic>
      <p:pic>
        <p:nvPicPr>
          <p:cNvPr id="9" name="Picture 8">
            <a:extLst>
              <a:ext uri="{FF2B5EF4-FFF2-40B4-BE49-F238E27FC236}">
                <a16:creationId xmlns:a16="http://schemas.microsoft.com/office/drawing/2014/main" id="{40C34531-2424-0FE0-F67E-9E5080DC5AA8}"/>
              </a:ext>
            </a:extLst>
          </p:cNvPr>
          <p:cNvPicPr>
            <a:picLocks noChangeAspect="1"/>
          </p:cNvPicPr>
          <p:nvPr/>
        </p:nvPicPr>
        <p:blipFill>
          <a:blip r:embed="rId4"/>
          <a:stretch>
            <a:fillRect/>
          </a:stretch>
        </p:blipFill>
        <p:spPr>
          <a:xfrm>
            <a:off x="6969272" y="948066"/>
            <a:ext cx="2072750" cy="1401179"/>
          </a:xfrm>
          <a:prstGeom prst="rect">
            <a:avLst/>
          </a:prstGeom>
        </p:spPr>
      </p:pic>
      <p:sp>
        <p:nvSpPr>
          <p:cNvPr id="11" name="Content Placeholder 3">
            <a:extLst>
              <a:ext uri="{FF2B5EF4-FFF2-40B4-BE49-F238E27FC236}">
                <a16:creationId xmlns:a16="http://schemas.microsoft.com/office/drawing/2014/main" id="{CCAF4D88-68B1-343A-695C-D0AAF52E4C6F}"/>
              </a:ext>
            </a:extLst>
          </p:cNvPr>
          <p:cNvSpPr txBox="1">
            <a:spLocks/>
          </p:cNvSpPr>
          <p:nvPr/>
        </p:nvSpPr>
        <p:spPr>
          <a:xfrm>
            <a:off x="0" y="2349245"/>
            <a:ext cx="4569095" cy="4442387"/>
          </a:xfrm>
          <a:prstGeom prst="rect">
            <a:avLst/>
          </a:prstGeom>
        </p:spPr>
        <p:txBody>
          <a:bodyPr/>
          <a:lst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b="1" dirty="0"/>
              <a:t>Army capability gap</a:t>
            </a:r>
          </a:p>
          <a:p>
            <a:pPr lvl="1"/>
            <a:r>
              <a:rPr lang="en-US" sz="1600" dirty="0"/>
              <a:t>High strength &amp; high damage tolerance adhesives for bonded armor</a:t>
            </a:r>
          </a:p>
          <a:p>
            <a:pPr>
              <a:buFont typeface="Arial" panose="020B0604020202020204" pitchFamily="34" charset="0"/>
              <a:buChar char="•"/>
            </a:pPr>
            <a:r>
              <a:rPr lang="en-US" sz="1800" b="1" dirty="0"/>
              <a:t>Pain points</a:t>
            </a:r>
          </a:p>
          <a:p>
            <a:pPr lvl="1"/>
            <a:r>
              <a:rPr lang="en-US" sz="1600" dirty="0"/>
              <a:t>Understanding &amp; translating high-strain rate and non-linear fracture mechanics into relevant product metrics</a:t>
            </a:r>
          </a:p>
          <a:p>
            <a:pPr lvl="1"/>
            <a:r>
              <a:rPr lang="en-US" sz="1600" dirty="0"/>
              <a:t>Ambiguous operating environment with rapid evolution pace</a:t>
            </a:r>
          </a:p>
          <a:p>
            <a:pPr>
              <a:buFont typeface="Arial" panose="020B0604020202020204" pitchFamily="34" charset="0"/>
              <a:buChar char="•"/>
            </a:pPr>
            <a:r>
              <a:rPr lang="en-US" sz="1800" b="1" dirty="0"/>
              <a:t>Traditional solution</a:t>
            </a:r>
          </a:p>
          <a:p>
            <a:pPr lvl="1"/>
            <a:r>
              <a:rPr lang="en-US" sz="1600" dirty="0"/>
              <a:t>Peer review academic studies, publications &amp; conference presentations</a:t>
            </a:r>
          </a:p>
          <a:p>
            <a:pPr lvl="2"/>
            <a:r>
              <a:rPr lang="en-US" sz="1400" dirty="0"/>
              <a:t>Low impact &amp; low commercial relevance</a:t>
            </a:r>
          </a:p>
          <a:p>
            <a:endParaRPr lang="en-US" sz="1400" dirty="0"/>
          </a:p>
          <a:p>
            <a:pPr>
              <a:buFont typeface="Arial" panose="020B0604020202020204" pitchFamily="34" charset="0"/>
              <a:buChar char="•"/>
            </a:pPr>
            <a:endParaRPr lang="en-US" sz="1400" dirty="0"/>
          </a:p>
        </p:txBody>
      </p:sp>
      <p:sp>
        <p:nvSpPr>
          <p:cNvPr id="13" name="Content Placeholder 3">
            <a:extLst>
              <a:ext uri="{FF2B5EF4-FFF2-40B4-BE49-F238E27FC236}">
                <a16:creationId xmlns:a16="http://schemas.microsoft.com/office/drawing/2014/main" id="{1432B22E-6DBF-C4CD-75B3-0DDE677788EC}"/>
              </a:ext>
            </a:extLst>
          </p:cNvPr>
          <p:cNvSpPr txBox="1">
            <a:spLocks/>
          </p:cNvSpPr>
          <p:nvPr/>
        </p:nvSpPr>
        <p:spPr>
          <a:xfrm>
            <a:off x="4572000" y="2349244"/>
            <a:ext cx="4572000" cy="4442387"/>
          </a:xfrm>
          <a:prstGeom prst="rect">
            <a:avLst/>
          </a:prstGeom>
        </p:spPr>
        <p:txBody>
          <a:bodyPr/>
          <a:lst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b="1" dirty="0"/>
              <a:t>Adhesives industry challenges</a:t>
            </a:r>
          </a:p>
          <a:p>
            <a:pPr lvl="1"/>
            <a:r>
              <a:rPr lang="en-US" sz="1600" dirty="0"/>
              <a:t>Market penetration with new product</a:t>
            </a:r>
          </a:p>
          <a:p>
            <a:pPr>
              <a:buFont typeface="Arial" panose="020B0604020202020204" pitchFamily="34" charset="0"/>
              <a:buChar char="•"/>
            </a:pPr>
            <a:r>
              <a:rPr lang="en-US" sz="1800" b="1" dirty="0"/>
              <a:t>Pain points</a:t>
            </a:r>
          </a:p>
          <a:p>
            <a:pPr lvl="1"/>
            <a:r>
              <a:rPr lang="en-US" sz="1600" dirty="0"/>
              <a:t>New product qualification for customers is labor intensive and expensive</a:t>
            </a:r>
          </a:p>
          <a:p>
            <a:pPr lvl="2"/>
            <a:r>
              <a:rPr lang="en-US" sz="1400" dirty="0"/>
              <a:t>Incumbent lock-in </a:t>
            </a:r>
          </a:p>
          <a:p>
            <a:pPr>
              <a:buFont typeface="Arial" panose="020B0604020202020204" pitchFamily="34" charset="0"/>
              <a:buChar char="•"/>
            </a:pPr>
            <a:r>
              <a:rPr lang="en-US" sz="1800" b="1" dirty="0"/>
              <a:t>Traditional solution</a:t>
            </a:r>
          </a:p>
          <a:p>
            <a:pPr lvl="1"/>
            <a:r>
              <a:rPr lang="en-US" sz="1600" dirty="0"/>
              <a:t>Free product samples &amp; PDF technical data sheets</a:t>
            </a:r>
          </a:p>
          <a:p>
            <a:pPr lvl="2"/>
            <a:r>
              <a:rPr lang="en-US" sz="1400" dirty="0"/>
              <a:t>Relying on customer validation of performance</a:t>
            </a:r>
          </a:p>
          <a:p>
            <a:pPr lvl="2"/>
            <a:r>
              <a:rPr lang="en-US" sz="1400" dirty="0"/>
              <a:t>Low success rate</a:t>
            </a:r>
          </a:p>
          <a:p>
            <a:endParaRPr lang="en-US" sz="1400" dirty="0"/>
          </a:p>
          <a:p>
            <a:pPr>
              <a:buFont typeface="Arial" panose="020B0604020202020204" pitchFamily="34" charset="0"/>
              <a:buChar char="•"/>
            </a:pPr>
            <a:endParaRPr lang="en-US" sz="1400" dirty="0"/>
          </a:p>
        </p:txBody>
      </p:sp>
    </p:spTree>
    <p:extLst>
      <p:ext uri="{BB962C8B-B14F-4D97-AF65-F5344CB8AC3E}">
        <p14:creationId xmlns:p14="http://schemas.microsoft.com/office/powerpoint/2010/main" val="703123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2800" dirty="0"/>
              <a:t>2 Problems made for each other</a:t>
            </a:r>
          </a:p>
        </p:txBody>
      </p:sp>
      <p:cxnSp>
        <p:nvCxnSpPr>
          <p:cNvPr id="7" name="Straight Connector 6">
            <a:extLst>
              <a:ext uri="{FF2B5EF4-FFF2-40B4-BE49-F238E27FC236}">
                <a16:creationId xmlns:a16="http://schemas.microsoft.com/office/drawing/2014/main" id="{570E7948-EBEB-9C0C-CF9B-B2859E2F8A5A}"/>
              </a:ext>
            </a:extLst>
          </p:cNvPr>
          <p:cNvCxnSpPr>
            <a:cxnSpLocks/>
          </p:cNvCxnSpPr>
          <p:nvPr/>
        </p:nvCxnSpPr>
        <p:spPr>
          <a:xfrm flipH="1">
            <a:off x="4569095" y="781050"/>
            <a:ext cx="5811" cy="5802311"/>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A6824AD-BA5B-749D-4428-42AB5A7A21D6}"/>
              </a:ext>
            </a:extLst>
          </p:cNvPr>
          <p:cNvPicPr>
            <a:picLocks noChangeAspect="1"/>
          </p:cNvPicPr>
          <p:nvPr/>
        </p:nvPicPr>
        <p:blipFill>
          <a:blip r:embed="rId3"/>
          <a:stretch>
            <a:fillRect/>
          </a:stretch>
        </p:blipFill>
        <p:spPr>
          <a:xfrm>
            <a:off x="2789884" y="948066"/>
            <a:ext cx="1783680" cy="1401179"/>
          </a:xfrm>
          <a:prstGeom prst="rect">
            <a:avLst/>
          </a:prstGeom>
        </p:spPr>
      </p:pic>
      <p:pic>
        <p:nvPicPr>
          <p:cNvPr id="9" name="Picture 8">
            <a:extLst>
              <a:ext uri="{FF2B5EF4-FFF2-40B4-BE49-F238E27FC236}">
                <a16:creationId xmlns:a16="http://schemas.microsoft.com/office/drawing/2014/main" id="{40C34531-2424-0FE0-F67E-9E5080DC5AA8}"/>
              </a:ext>
            </a:extLst>
          </p:cNvPr>
          <p:cNvPicPr>
            <a:picLocks noChangeAspect="1"/>
          </p:cNvPicPr>
          <p:nvPr/>
        </p:nvPicPr>
        <p:blipFill>
          <a:blip r:embed="rId4"/>
          <a:stretch>
            <a:fillRect/>
          </a:stretch>
        </p:blipFill>
        <p:spPr>
          <a:xfrm>
            <a:off x="4594783" y="948064"/>
            <a:ext cx="2072750" cy="1401179"/>
          </a:xfrm>
          <a:prstGeom prst="rect">
            <a:avLst/>
          </a:prstGeom>
        </p:spPr>
      </p:pic>
      <p:sp>
        <p:nvSpPr>
          <p:cNvPr id="11" name="Content Placeholder 3">
            <a:extLst>
              <a:ext uri="{FF2B5EF4-FFF2-40B4-BE49-F238E27FC236}">
                <a16:creationId xmlns:a16="http://schemas.microsoft.com/office/drawing/2014/main" id="{CCAF4D88-68B1-343A-695C-D0AAF52E4C6F}"/>
              </a:ext>
            </a:extLst>
          </p:cNvPr>
          <p:cNvSpPr txBox="1">
            <a:spLocks/>
          </p:cNvSpPr>
          <p:nvPr/>
        </p:nvSpPr>
        <p:spPr>
          <a:xfrm>
            <a:off x="0" y="2349245"/>
            <a:ext cx="4569095" cy="4442387"/>
          </a:xfrm>
          <a:prstGeom prst="rect">
            <a:avLst/>
          </a:prstGeom>
        </p:spPr>
        <p:txBody>
          <a:bodyPr/>
          <a:lst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b="1" dirty="0"/>
              <a:t>Army capability gap</a:t>
            </a:r>
          </a:p>
          <a:p>
            <a:pPr lvl="1"/>
            <a:r>
              <a:rPr lang="en-US" sz="1600" dirty="0"/>
              <a:t>High strength &amp; high damage tolerance adhesives for bonded armor</a:t>
            </a:r>
          </a:p>
          <a:p>
            <a:pPr>
              <a:buFont typeface="Arial" panose="020B0604020202020204" pitchFamily="34" charset="0"/>
              <a:buChar char="•"/>
            </a:pPr>
            <a:r>
              <a:rPr lang="en-US" sz="1800" b="1" dirty="0"/>
              <a:t>Pain points</a:t>
            </a:r>
          </a:p>
          <a:p>
            <a:pPr lvl="1"/>
            <a:r>
              <a:rPr lang="en-US" sz="1600" dirty="0"/>
              <a:t>Understanding &amp; translating high-strain rate and non-linear fracture mechanics into relevant product metrics</a:t>
            </a:r>
          </a:p>
          <a:p>
            <a:pPr lvl="1"/>
            <a:r>
              <a:rPr lang="en-US" sz="1600" dirty="0"/>
              <a:t>Ambiguous operating environment with rapid evolution pace</a:t>
            </a:r>
          </a:p>
          <a:p>
            <a:pPr>
              <a:buFont typeface="Arial" panose="020B0604020202020204" pitchFamily="34" charset="0"/>
              <a:buChar char="•"/>
            </a:pPr>
            <a:r>
              <a:rPr lang="en-US" sz="1800" b="1" dirty="0"/>
              <a:t>Traditional solution</a:t>
            </a:r>
          </a:p>
          <a:p>
            <a:pPr lvl="1"/>
            <a:r>
              <a:rPr lang="en-US" sz="1600" dirty="0"/>
              <a:t>Peer review academic studies, publications &amp; conference presentations</a:t>
            </a:r>
          </a:p>
          <a:p>
            <a:pPr lvl="2"/>
            <a:r>
              <a:rPr lang="en-US" sz="1400" b="1" dirty="0"/>
              <a:t>Low impact &amp; low commercial relevance</a:t>
            </a:r>
          </a:p>
          <a:p>
            <a:endParaRPr lang="en-US" sz="1400" dirty="0"/>
          </a:p>
          <a:p>
            <a:pPr>
              <a:buFont typeface="Arial" panose="020B0604020202020204" pitchFamily="34" charset="0"/>
              <a:buChar char="•"/>
            </a:pPr>
            <a:endParaRPr lang="en-US" sz="1400" dirty="0"/>
          </a:p>
        </p:txBody>
      </p:sp>
      <p:sp>
        <p:nvSpPr>
          <p:cNvPr id="13" name="Content Placeholder 3">
            <a:extLst>
              <a:ext uri="{FF2B5EF4-FFF2-40B4-BE49-F238E27FC236}">
                <a16:creationId xmlns:a16="http://schemas.microsoft.com/office/drawing/2014/main" id="{1432B22E-6DBF-C4CD-75B3-0DDE677788EC}"/>
              </a:ext>
            </a:extLst>
          </p:cNvPr>
          <p:cNvSpPr txBox="1">
            <a:spLocks/>
          </p:cNvSpPr>
          <p:nvPr/>
        </p:nvSpPr>
        <p:spPr>
          <a:xfrm>
            <a:off x="4572000" y="2349244"/>
            <a:ext cx="4572000" cy="4442387"/>
          </a:xfrm>
          <a:prstGeom prst="rect">
            <a:avLst/>
          </a:prstGeom>
        </p:spPr>
        <p:txBody>
          <a:bodyPr/>
          <a:lstStyle>
            <a:lvl1pPr marL="342900" indent="-342900" algn="l" rtl="0" eaLnBrk="1" fontAlgn="base" hangingPunct="1">
              <a:spcBef>
                <a:spcPct val="20000"/>
              </a:spcBef>
              <a:spcAft>
                <a:spcPct val="0"/>
              </a:spcAft>
              <a:buFont typeface="Arial" charset="0"/>
              <a:defRPr sz="2400" kern="1200">
                <a:solidFill>
                  <a:schemeClr val="tx1"/>
                </a:solidFill>
                <a:latin typeface="Arial" pitchFamily="34" charset="0"/>
                <a:ea typeface="ＭＳ Ｐゴシック" charset="0"/>
                <a:cs typeface="Arial" pitchFamily="34" charset="0"/>
              </a:defRPr>
            </a:lvl1pPr>
            <a:lvl2pPr marL="514350" indent="-285750" algn="l" rtl="0" eaLnBrk="1" fontAlgn="base" hangingPunct="1">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2pPr>
            <a:lvl3pPr marL="9144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3pPr>
            <a:lvl4pPr marL="13716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1828800" indent="-228600" algn="l" rtl="0" eaLnBrk="1" fontAlgn="base" hangingPunct="1">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b="1" dirty="0"/>
              <a:t>Adhesives industry challenges</a:t>
            </a:r>
          </a:p>
          <a:p>
            <a:pPr lvl="1"/>
            <a:r>
              <a:rPr lang="en-US" sz="1600" dirty="0"/>
              <a:t>Market penetration with new product</a:t>
            </a:r>
          </a:p>
          <a:p>
            <a:pPr>
              <a:buFont typeface="Arial" panose="020B0604020202020204" pitchFamily="34" charset="0"/>
              <a:buChar char="•"/>
            </a:pPr>
            <a:r>
              <a:rPr lang="en-US" sz="1800" b="1" dirty="0"/>
              <a:t>Pain points</a:t>
            </a:r>
          </a:p>
          <a:p>
            <a:pPr lvl="1"/>
            <a:r>
              <a:rPr lang="en-US" sz="1600" dirty="0"/>
              <a:t>New product qualification for customers is labor intensive and expensive</a:t>
            </a:r>
          </a:p>
          <a:p>
            <a:pPr lvl="2"/>
            <a:r>
              <a:rPr lang="en-US" sz="1400" b="1" dirty="0"/>
              <a:t>Incumbent lock-in </a:t>
            </a:r>
          </a:p>
          <a:p>
            <a:pPr>
              <a:buFont typeface="Arial" panose="020B0604020202020204" pitchFamily="34" charset="0"/>
              <a:buChar char="•"/>
            </a:pPr>
            <a:r>
              <a:rPr lang="en-US" sz="1800" b="1" dirty="0"/>
              <a:t>Traditional solution</a:t>
            </a:r>
          </a:p>
          <a:p>
            <a:pPr lvl="1"/>
            <a:r>
              <a:rPr lang="en-US" sz="1600" dirty="0"/>
              <a:t>Free product samples &amp; PDF technical data sheets</a:t>
            </a:r>
          </a:p>
          <a:p>
            <a:pPr lvl="2"/>
            <a:r>
              <a:rPr lang="en-US" sz="1400" b="1" dirty="0"/>
              <a:t>Reliant on customer validation</a:t>
            </a:r>
          </a:p>
          <a:p>
            <a:pPr lvl="2"/>
            <a:r>
              <a:rPr lang="en-US" sz="1400" b="1" dirty="0"/>
              <a:t>Low success rate</a:t>
            </a:r>
          </a:p>
          <a:p>
            <a:endParaRPr lang="en-US" sz="1400" dirty="0"/>
          </a:p>
          <a:p>
            <a:pPr>
              <a:buFont typeface="Arial" panose="020B0604020202020204" pitchFamily="34" charset="0"/>
              <a:buChar char="•"/>
            </a:pPr>
            <a:endParaRPr lang="en-US" sz="1400" dirty="0"/>
          </a:p>
        </p:txBody>
      </p:sp>
      <p:sp>
        <p:nvSpPr>
          <p:cNvPr id="10" name="TextBox 9">
            <a:extLst>
              <a:ext uri="{FF2B5EF4-FFF2-40B4-BE49-F238E27FC236}">
                <a16:creationId xmlns:a16="http://schemas.microsoft.com/office/drawing/2014/main" id="{DCBE4435-621E-1C36-923D-6EEEC453A0EC}"/>
              </a:ext>
            </a:extLst>
          </p:cNvPr>
          <p:cNvSpPr txBox="1"/>
          <p:nvPr/>
        </p:nvSpPr>
        <p:spPr>
          <a:xfrm>
            <a:off x="18535" y="1325486"/>
            <a:ext cx="2770007" cy="646331"/>
          </a:xfrm>
          <a:prstGeom prst="rect">
            <a:avLst/>
          </a:prstGeom>
          <a:noFill/>
        </p:spPr>
        <p:txBody>
          <a:bodyPr wrap="square" rtlCol="0">
            <a:spAutoFit/>
          </a:bodyPr>
          <a:lstStyle/>
          <a:p>
            <a:pPr>
              <a:spcBef>
                <a:spcPts val="600"/>
              </a:spcBef>
              <a:spcAft>
                <a:spcPts val="600"/>
              </a:spcAft>
            </a:pPr>
            <a:r>
              <a:rPr lang="en-US" sz="1800" b="1" dirty="0">
                <a:solidFill>
                  <a:srgbClr val="FF0000"/>
                </a:solidFill>
              </a:rPr>
              <a:t>2 intractable problems if viewed independently</a:t>
            </a:r>
            <a:endParaRPr lang="en-US" sz="1800" dirty="0"/>
          </a:p>
        </p:txBody>
      </p:sp>
      <p:sp>
        <p:nvSpPr>
          <p:cNvPr id="12" name="TextBox 11">
            <a:extLst>
              <a:ext uri="{FF2B5EF4-FFF2-40B4-BE49-F238E27FC236}">
                <a16:creationId xmlns:a16="http://schemas.microsoft.com/office/drawing/2014/main" id="{EF7350F0-213E-7FC4-7562-7B6BA64F4C88}"/>
              </a:ext>
            </a:extLst>
          </p:cNvPr>
          <p:cNvSpPr txBox="1"/>
          <p:nvPr/>
        </p:nvSpPr>
        <p:spPr>
          <a:xfrm>
            <a:off x="6807134" y="1323617"/>
            <a:ext cx="1866655" cy="646331"/>
          </a:xfrm>
          <a:prstGeom prst="rect">
            <a:avLst/>
          </a:prstGeom>
          <a:noFill/>
        </p:spPr>
        <p:txBody>
          <a:bodyPr wrap="square" rtlCol="0">
            <a:spAutoFit/>
          </a:bodyPr>
          <a:lstStyle/>
          <a:p>
            <a:pPr>
              <a:spcBef>
                <a:spcPts val="600"/>
              </a:spcBef>
              <a:spcAft>
                <a:spcPts val="600"/>
              </a:spcAft>
            </a:pPr>
            <a:r>
              <a:rPr lang="en-US" sz="1800" b="1" dirty="0">
                <a:solidFill>
                  <a:srgbClr val="FF0000"/>
                </a:solidFill>
              </a:rPr>
              <a:t>Solvable when paired together</a:t>
            </a:r>
            <a:endParaRPr lang="en-US" sz="1800" dirty="0"/>
          </a:p>
        </p:txBody>
      </p:sp>
      <p:sp>
        <p:nvSpPr>
          <p:cNvPr id="3" name="Arrow: Right 2">
            <a:extLst>
              <a:ext uri="{FF2B5EF4-FFF2-40B4-BE49-F238E27FC236}">
                <a16:creationId xmlns:a16="http://schemas.microsoft.com/office/drawing/2014/main" id="{B8703951-8E1D-B372-E109-4620B61603C7}"/>
              </a:ext>
            </a:extLst>
          </p:cNvPr>
          <p:cNvSpPr/>
          <p:nvPr/>
        </p:nvSpPr>
        <p:spPr>
          <a:xfrm>
            <a:off x="511698" y="1971817"/>
            <a:ext cx="1783680" cy="2104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B27D0A88-60AE-F458-D004-57D64388BE4E}"/>
              </a:ext>
            </a:extLst>
          </p:cNvPr>
          <p:cNvSpPr/>
          <p:nvPr/>
        </p:nvSpPr>
        <p:spPr>
          <a:xfrm rot="10800000">
            <a:off x="6848622" y="1949162"/>
            <a:ext cx="1783680" cy="2104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1568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Army capability gaps &amp; commercial opportunity</a:t>
            </a:r>
          </a:p>
        </p:txBody>
      </p:sp>
      <p:pic>
        <p:nvPicPr>
          <p:cNvPr id="137" name="Picture 136">
            <a:extLst>
              <a:ext uri="{FF2B5EF4-FFF2-40B4-BE49-F238E27FC236}">
                <a16:creationId xmlns:a16="http://schemas.microsoft.com/office/drawing/2014/main" id="{19920E35-8C08-2D1E-1CC1-7649975EED05}"/>
              </a:ext>
            </a:extLst>
          </p:cNvPr>
          <p:cNvPicPr>
            <a:picLocks noChangeAspect="1"/>
          </p:cNvPicPr>
          <p:nvPr/>
        </p:nvPicPr>
        <p:blipFill>
          <a:blip r:embed="rId3"/>
          <a:stretch>
            <a:fillRect/>
          </a:stretch>
        </p:blipFill>
        <p:spPr>
          <a:xfrm>
            <a:off x="5399613" y="2686960"/>
            <a:ext cx="1869386" cy="2743200"/>
          </a:xfrm>
          <a:prstGeom prst="rect">
            <a:avLst/>
          </a:prstGeom>
        </p:spPr>
      </p:pic>
      <p:pic>
        <p:nvPicPr>
          <p:cNvPr id="146" name="Picture 145">
            <a:extLst>
              <a:ext uri="{FF2B5EF4-FFF2-40B4-BE49-F238E27FC236}">
                <a16:creationId xmlns:a16="http://schemas.microsoft.com/office/drawing/2014/main" id="{9F7110F2-E212-225E-E053-98C578CC7D8A}"/>
              </a:ext>
            </a:extLst>
          </p:cNvPr>
          <p:cNvPicPr>
            <a:picLocks noChangeAspect="1"/>
          </p:cNvPicPr>
          <p:nvPr/>
        </p:nvPicPr>
        <p:blipFill>
          <a:blip r:embed="rId4"/>
          <a:stretch>
            <a:fillRect/>
          </a:stretch>
        </p:blipFill>
        <p:spPr>
          <a:xfrm>
            <a:off x="5750811" y="781050"/>
            <a:ext cx="2072750" cy="1401179"/>
          </a:xfrm>
          <a:prstGeom prst="rect">
            <a:avLst/>
          </a:prstGeom>
        </p:spPr>
      </p:pic>
      <p:cxnSp>
        <p:nvCxnSpPr>
          <p:cNvPr id="147" name="Straight Connector 146">
            <a:extLst>
              <a:ext uri="{FF2B5EF4-FFF2-40B4-BE49-F238E27FC236}">
                <a16:creationId xmlns:a16="http://schemas.microsoft.com/office/drawing/2014/main" id="{302A2769-F038-51A8-8ABC-8688D2CF40A1}"/>
              </a:ext>
            </a:extLst>
          </p:cNvPr>
          <p:cNvCxnSpPr>
            <a:cxnSpLocks/>
          </p:cNvCxnSpPr>
          <p:nvPr/>
        </p:nvCxnSpPr>
        <p:spPr>
          <a:xfrm flipH="1">
            <a:off x="4569095" y="856852"/>
            <a:ext cx="5811" cy="5802311"/>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98443FD1-564E-E660-9913-3B7D17150C2B}"/>
              </a:ext>
            </a:extLst>
          </p:cNvPr>
          <p:cNvGrpSpPr/>
          <p:nvPr/>
        </p:nvGrpSpPr>
        <p:grpSpPr>
          <a:xfrm>
            <a:off x="7725845" y="2368295"/>
            <a:ext cx="901415" cy="4068888"/>
            <a:chOff x="7725845" y="2368295"/>
            <a:chExt cx="901415" cy="4068888"/>
          </a:xfrm>
        </p:grpSpPr>
        <p:sp>
          <p:nvSpPr>
            <p:cNvPr id="149" name="Parallelogram 148">
              <a:extLst>
                <a:ext uri="{FF2B5EF4-FFF2-40B4-BE49-F238E27FC236}">
                  <a16:creationId xmlns:a16="http://schemas.microsoft.com/office/drawing/2014/main" id="{AFC04E53-654A-4E19-E4B4-B539999DDB6A}"/>
                </a:ext>
              </a:extLst>
            </p:cNvPr>
            <p:cNvSpPr/>
            <p:nvPr/>
          </p:nvSpPr>
          <p:spPr>
            <a:xfrm rot="649639" flipH="1">
              <a:off x="7725845" y="4158326"/>
              <a:ext cx="850022" cy="1724252"/>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arallelogram 149">
              <a:extLst>
                <a:ext uri="{FF2B5EF4-FFF2-40B4-BE49-F238E27FC236}">
                  <a16:creationId xmlns:a16="http://schemas.microsoft.com/office/drawing/2014/main" id="{FEC32D62-5883-7CC2-AC06-0B018412A674}"/>
                </a:ext>
              </a:extLst>
            </p:cNvPr>
            <p:cNvSpPr/>
            <p:nvPr/>
          </p:nvSpPr>
          <p:spPr>
            <a:xfrm rot="649639" flipH="1">
              <a:off x="7777238" y="2923377"/>
              <a:ext cx="850022" cy="1724252"/>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8186D1FA-B7E7-DF53-A341-A3B56F280F73}"/>
                </a:ext>
              </a:extLst>
            </p:cNvPr>
            <p:cNvCxnSpPr/>
            <p:nvPr/>
          </p:nvCxnSpPr>
          <p:spPr>
            <a:xfrm>
              <a:off x="8434920" y="4199236"/>
              <a:ext cx="0" cy="50810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F77671A-273A-8B08-3184-FC7A01636363}"/>
                </a:ext>
              </a:extLst>
            </p:cNvPr>
            <p:cNvCxnSpPr/>
            <p:nvPr/>
          </p:nvCxnSpPr>
          <p:spPr>
            <a:xfrm>
              <a:off x="7939232" y="4121658"/>
              <a:ext cx="0" cy="53376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5066503-AB70-7384-C831-1CAF1A3E73E5}"/>
                </a:ext>
              </a:extLst>
            </p:cNvPr>
            <p:cNvCxnSpPr>
              <a:cxnSpLocks/>
            </p:cNvCxnSpPr>
            <p:nvPr/>
          </p:nvCxnSpPr>
          <p:spPr>
            <a:xfrm rot="21480000" flipH="1" flipV="1">
              <a:off x="7939234" y="4606293"/>
              <a:ext cx="448056" cy="9352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
          <p:nvSpPr>
            <p:cNvPr id="154" name="Arrow: Right 153">
              <a:extLst>
                <a:ext uri="{FF2B5EF4-FFF2-40B4-BE49-F238E27FC236}">
                  <a16:creationId xmlns:a16="http://schemas.microsoft.com/office/drawing/2014/main" id="{4DCE03DE-F047-FD32-5CC7-9F3183874F5E}"/>
                </a:ext>
              </a:extLst>
            </p:cNvPr>
            <p:cNvSpPr/>
            <p:nvPr/>
          </p:nvSpPr>
          <p:spPr>
            <a:xfrm rot="16260000">
              <a:off x="7996448" y="2400921"/>
              <a:ext cx="451818" cy="386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Arrow: Right 154">
              <a:extLst>
                <a:ext uri="{FF2B5EF4-FFF2-40B4-BE49-F238E27FC236}">
                  <a16:creationId xmlns:a16="http://schemas.microsoft.com/office/drawing/2014/main" id="{9AAF4E98-F7D3-89CC-A070-F7BE75DD6EDA}"/>
                </a:ext>
              </a:extLst>
            </p:cNvPr>
            <p:cNvSpPr/>
            <p:nvPr/>
          </p:nvSpPr>
          <p:spPr>
            <a:xfrm rot="5460000">
              <a:off x="7877526" y="6017991"/>
              <a:ext cx="451818" cy="386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6" name="Picture 155">
            <a:extLst>
              <a:ext uri="{FF2B5EF4-FFF2-40B4-BE49-F238E27FC236}">
                <a16:creationId xmlns:a16="http://schemas.microsoft.com/office/drawing/2014/main" id="{C7E21187-73C2-5F2A-01EA-14B543092F4E}"/>
              </a:ext>
            </a:extLst>
          </p:cNvPr>
          <p:cNvPicPr>
            <a:picLocks noChangeAspect="1"/>
          </p:cNvPicPr>
          <p:nvPr/>
        </p:nvPicPr>
        <p:blipFill>
          <a:blip r:embed="rId5"/>
          <a:stretch>
            <a:fillRect/>
          </a:stretch>
        </p:blipFill>
        <p:spPr>
          <a:xfrm>
            <a:off x="180145" y="4232086"/>
            <a:ext cx="2850600" cy="2456975"/>
          </a:xfrm>
          <a:prstGeom prst="rect">
            <a:avLst/>
          </a:prstGeom>
          <a:ln w="12700">
            <a:solidFill>
              <a:schemeClr val="accent1"/>
            </a:solidFill>
          </a:ln>
        </p:spPr>
      </p:pic>
      <p:pic>
        <p:nvPicPr>
          <p:cNvPr id="157" name="Picture 156">
            <a:extLst>
              <a:ext uri="{FF2B5EF4-FFF2-40B4-BE49-F238E27FC236}">
                <a16:creationId xmlns:a16="http://schemas.microsoft.com/office/drawing/2014/main" id="{25AA9ED8-F43D-9BFB-937B-23D4B9804008}"/>
              </a:ext>
            </a:extLst>
          </p:cNvPr>
          <p:cNvPicPr>
            <a:picLocks noChangeAspect="1"/>
          </p:cNvPicPr>
          <p:nvPr/>
        </p:nvPicPr>
        <p:blipFill>
          <a:blip r:embed="rId6"/>
          <a:stretch>
            <a:fillRect/>
          </a:stretch>
        </p:blipFill>
        <p:spPr>
          <a:xfrm>
            <a:off x="147606" y="1033415"/>
            <a:ext cx="1783680" cy="1401179"/>
          </a:xfrm>
          <a:prstGeom prst="rect">
            <a:avLst/>
          </a:prstGeom>
        </p:spPr>
      </p:pic>
      <p:grpSp>
        <p:nvGrpSpPr>
          <p:cNvPr id="159" name="Group 158">
            <a:extLst>
              <a:ext uri="{FF2B5EF4-FFF2-40B4-BE49-F238E27FC236}">
                <a16:creationId xmlns:a16="http://schemas.microsoft.com/office/drawing/2014/main" id="{CA2C4A28-A2BA-5955-1225-5D7305993B7F}"/>
              </a:ext>
            </a:extLst>
          </p:cNvPr>
          <p:cNvGrpSpPr/>
          <p:nvPr/>
        </p:nvGrpSpPr>
        <p:grpSpPr>
          <a:xfrm>
            <a:off x="2619118" y="1985564"/>
            <a:ext cx="857598" cy="1637527"/>
            <a:chOff x="3862850" y="1850202"/>
            <a:chExt cx="1386661" cy="2647737"/>
          </a:xfrm>
        </p:grpSpPr>
        <p:sp>
          <p:nvSpPr>
            <p:cNvPr id="176" name="Diamond 175">
              <a:extLst>
                <a:ext uri="{FF2B5EF4-FFF2-40B4-BE49-F238E27FC236}">
                  <a16:creationId xmlns:a16="http://schemas.microsoft.com/office/drawing/2014/main" id="{6177E263-0009-14A4-0B46-7FC1570B32AB}"/>
                </a:ext>
              </a:extLst>
            </p:cNvPr>
            <p:cNvSpPr/>
            <p:nvPr/>
          </p:nvSpPr>
          <p:spPr>
            <a:xfrm rot="468435">
              <a:off x="4215629" y="1850202"/>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Diamond 176">
              <a:extLst>
                <a:ext uri="{FF2B5EF4-FFF2-40B4-BE49-F238E27FC236}">
                  <a16:creationId xmlns:a16="http://schemas.microsoft.com/office/drawing/2014/main" id="{F7B33B94-8E93-562B-5367-6C39C3785346}"/>
                </a:ext>
              </a:extLst>
            </p:cNvPr>
            <p:cNvSpPr/>
            <p:nvPr/>
          </p:nvSpPr>
          <p:spPr>
            <a:xfrm rot="468435">
              <a:off x="4385352" y="2546312"/>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Diamond 177">
              <a:extLst>
                <a:ext uri="{FF2B5EF4-FFF2-40B4-BE49-F238E27FC236}">
                  <a16:creationId xmlns:a16="http://schemas.microsoft.com/office/drawing/2014/main" id="{0E8E2FE1-09EB-B777-3C0B-0257B6729209}"/>
                </a:ext>
              </a:extLst>
            </p:cNvPr>
            <p:cNvSpPr/>
            <p:nvPr/>
          </p:nvSpPr>
          <p:spPr>
            <a:xfrm rot="468435">
              <a:off x="4037511" y="3180475"/>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Diamond 178">
              <a:extLst>
                <a:ext uri="{FF2B5EF4-FFF2-40B4-BE49-F238E27FC236}">
                  <a16:creationId xmlns:a16="http://schemas.microsoft.com/office/drawing/2014/main" id="{4DBE339F-3DC3-24A5-E1C3-1F65609AE4C4}"/>
                </a:ext>
              </a:extLst>
            </p:cNvPr>
            <p:cNvSpPr/>
            <p:nvPr/>
          </p:nvSpPr>
          <p:spPr>
            <a:xfrm rot="468435">
              <a:off x="3862850" y="2477670"/>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Parallelogram 179">
              <a:extLst>
                <a:ext uri="{FF2B5EF4-FFF2-40B4-BE49-F238E27FC236}">
                  <a16:creationId xmlns:a16="http://schemas.microsoft.com/office/drawing/2014/main" id="{9F671F93-2BCC-6CB2-45AF-502AD5C6F368}"/>
                </a:ext>
              </a:extLst>
            </p:cNvPr>
            <p:cNvSpPr/>
            <p:nvPr/>
          </p:nvSpPr>
          <p:spPr>
            <a:xfrm>
              <a:off x="4208644" y="3888640"/>
              <a:ext cx="499072" cy="601565"/>
            </a:xfrm>
            <a:prstGeom prst="parallelogram">
              <a:avLst>
                <a:gd name="adj" fmla="val 69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Parallelogram 180">
              <a:extLst>
                <a:ext uri="{FF2B5EF4-FFF2-40B4-BE49-F238E27FC236}">
                  <a16:creationId xmlns:a16="http://schemas.microsoft.com/office/drawing/2014/main" id="{965CE14F-6751-085C-36C7-F434395FF1D6}"/>
                </a:ext>
              </a:extLst>
            </p:cNvPr>
            <p:cNvSpPr/>
            <p:nvPr/>
          </p:nvSpPr>
          <p:spPr>
            <a:xfrm>
              <a:off x="4533055" y="3265267"/>
              <a:ext cx="530151" cy="626606"/>
            </a:xfrm>
            <a:prstGeom prst="parallelogram">
              <a:avLst>
                <a:gd name="adj" fmla="val 679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Parallelogram 181">
              <a:extLst>
                <a:ext uri="{FF2B5EF4-FFF2-40B4-BE49-F238E27FC236}">
                  <a16:creationId xmlns:a16="http://schemas.microsoft.com/office/drawing/2014/main" id="{2615E489-3D56-B1E1-0538-3BCAD255DD9B}"/>
                </a:ext>
              </a:extLst>
            </p:cNvPr>
            <p:cNvSpPr/>
            <p:nvPr/>
          </p:nvSpPr>
          <p:spPr>
            <a:xfrm flipH="1">
              <a:off x="4734474" y="2547350"/>
              <a:ext cx="328731" cy="729568"/>
            </a:xfrm>
            <a:prstGeom prst="parallelogram">
              <a:avLst>
                <a:gd name="adj" fmla="val 460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Parallelogram 182">
              <a:extLst>
                <a:ext uri="{FF2B5EF4-FFF2-40B4-BE49-F238E27FC236}">
                  <a16:creationId xmlns:a16="http://schemas.microsoft.com/office/drawing/2014/main" id="{0A317BBD-2D15-7DBB-1F18-6619EF62348A}"/>
                </a:ext>
              </a:extLst>
            </p:cNvPr>
            <p:cNvSpPr/>
            <p:nvPr/>
          </p:nvSpPr>
          <p:spPr>
            <a:xfrm flipH="1">
              <a:off x="4562547" y="1851240"/>
              <a:ext cx="346049" cy="702806"/>
            </a:xfrm>
            <a:prstGeom prst="parallelogram">
              <a:avLst>
                <a:gd name="adj" fmla="val 528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Parallelogram 183">
              <a:extLst>
                <a:ext uri="{FF2B5EF4-FFF2-40B4-BE49-F238E27FC236}">
                  <a16:creationId xmlns:a16="http://schemas.microsoft.com/office/drawing/2014/main" id="{3EC74200-1202-E8E8-2FA2-354DC1D1F178}"/>
                </a:ext>
              </a:extLst>
            </p:cNvPr>
            <p:cNvSpPr/>
            <p:nvPr/>
          </p:nvSpPr>
          <p:spPr>
            <a:xfrm>
              <a:off x="4375516" y="3281239"/>
              <a:ext cx="873995" cy="1208965"/>
            </a:xfrm>
            <a:prstGeom prst="parallelogram">
              <a:avLst>
                <a:gd name="adj" fmla="val 7950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Parallelogram 184">
              <a:extLst>
                <a:ext uri="{FF2B5EF4-FFF2-40B4-BE49-F238E27FC236}">
                  <a16:creationId xmlns:a16="http://schemas.microsoft.com/office/drawing/2014/main" id="{F97BC514-274E-7F47-A8EE-D2FE0911EA35}"/>
                </a:ext>
              </a:extLst>
            </p:cNvPr>
            <p:cNvSpPr/>
            <p:nvPr/>
          </p:nvSpPr>
          <p:spPr>
            <a:xfrm flipH="1">
              <a:off x="4743478" y="1851240"/>
              <a:ext cx="506033" cy="1425678"/>
            </a:xfrm>
            <a:prstGeom prst="parallelogram">
              <a:avLst>
                <a:gd name="adj" fmla="val 66003"/>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0" name="Group 159">
            <a:extLst>
              <a:ext uri="{FF2B5EF4-FFF2-40B4-BE49-F238E27FC236}">
                <a16:creationId xmlns:a16="http://schemas.microsoft.com/office/drawing/2014/main" id="{B0154ADE-517D-24E0-3A45-F999AFE05D86}"/>
              </a:ext>
            </a:extLst>
          </p:cNvPr>
          <p:cNvGrpSpPr/>
          <p:nvPr/>
        </p:nvGrpSpPr>
        <p:grpSpPr>
          <a:xfrm>
            <a:off x="2015001" y="2735713"/>
            <a:ext cx="322932" cy="82564"/>
            <a:chOff x="4118606" y="1743070"/>
            <a:chExt cx="522152" cy="133498"/>
          </a:xfrm>
        </p:grpSpPr>
        <p:grpSp>
          <p:nvGrpSpPr>
            <p:cNvPr id="169" name="Group 168">
              <a:extLst>
                <a:ext uri="{FF2B5EF4-FFF2-40B4-BE49-F238E27FC236}">
                  <a16:creationId xmlns:a16="http://schemas.microsoft.com/office/drawing/2014/main" id="{8320ED4D-272F-318D-3A64-DF1182E11700}"/>
                </a:ext>
              </a:extLst>
            </p:cNvPr>
            <p:cNvGrpSpPr/>
            <p:nvPr/>
          </p:nvGrpSpPr>
          <p:grpSpPr>
            <a:xfrm>
              <a:off x="4118606" y="1743247"/>
              <a:ext cx="522152" cy="133321"/>
              <a:chOff x="4118606" y="1743247"/>
              <a:chExt cx="522152" cy="133321"/>
            </a:xfrm>
          </p:grpSpPr>
          <p:sp>
            <p:nvSpPr>
              <p:cNvPr id="171" name="Rectangle 170">
                <a:extLst>
                  <a:ext uri="{FF2B5EF4-FFF2-40B4-BE49-F238E27FC236}">
                    <a16:creationId xmlns:a16="http://schemas.microsoft.com/office/drawing/2014/main" id="{3A509F36-BD73-8BCA-48C8-41A8DD376BC5}"/>
                  </a:ext>
                </a:extLst>
              </p:cNvPr>
              <p:cNvSpPr/>
              <p:nvPr/>
            </p:nvSpPr>
            <p:spPr>
              <a:xfrm>
                <a:off x="4167916" y="1743247"/>
                <a:ext cx="294724" cy="1333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Isosceles Triangle 171">
                <a:extLst>
                  <a:ext uri="{FF2B5EF4-FFF2-40B4-BE49-F238E27FC236}">
                    <a16:creationId xmlns:a16="http://schemas.microsoft.com/office/drawing/2014/main" id="{017F7401-7025-5E21-2478-E81407176A70}"/>
                  </a:ext>
                </a:extLst>
              </p:cNvPr>
              <p:cNvSpPr/>
              <p:nvPr/>
            </p:nvSpPr>
            <p:spPr>
              <a:xfrm rot="5400000">
                <a:off x="4486005" y="1721815"/>
                <a:ext cx="133320" cy="176186"/>
              </a:xfrm>
              <a:prstGeom prst="triangl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73DD8BCF-B124-2F66-DA28-22EF35069E83}"/>
                  </a:ext>
                </a:extLst>
              </p:cNvPr>
              <p:cNvSpPr/>
              <p:nvPr/>
            </p:nvSpPr>
            <p:spPr>
              <a:xfrm>
                <a:off x="4118606" y="1743247"/>
                <a:ext cx="89616" cy="133320"/>
              </a:xfrm>
              <a:prstGeom prst="ellips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173">
                <a:extLst>
                  <a:ext uri="{FF2B5EF4-FFF2-40B4-BE49-F238E27FC236}">
                    <a16:creationId xmlns:a16="http://schemas.microsoft.com/office/drawing/2014/main" id="{D6EFF07E-00B7-BCEF-113C-1196F4BD54C4}"/>
                  </a:ext>
                </a:extLst>
              </p:cNvPr>
              <p:cNvSpPr/>
              <p:nvPr/>
            </p:nvSpPr>
            <p:spPr>
              <a:xfrm>
                <a:off x="4398590" y="1743247"/>
                <a:ext cx="89616" cy="133320"/>
              </a:xfrm>
              <a:prstGeom prst="ellips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Rectangle 174">
                <a:extLst>
                  <a:ext uri="{FF2B5EF4-FFF2-40B4-BE49-F238E27FC236}">
                    <a16:creationId xmlns:a16="http://schemas.microsoft.com/office/drawing/2014/main" id="{439E4668-A432-4EBC-4C04-A9FD2B8D9CFD}"/>
                  </a:ext>
                </a:extLst>
              </p:cNvPr>
              <p:cNvSpPr/>
              <p:nvPr/>
            </p:nvSpPr>
            <p:spPr>
              <a:xfrm>
                <a:off x="4370193" y="1755151"/>
                <a:ext cx="82296" cy="109728"/>
              </a:xfrm>
              <a:prstGeom prst="rect">
                <a:avLst/>
              </a:prstGeom>
              <a:solidFill>
                <a:schemeClr val="bg1">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70" name="Straight Connector 169">
              <a:extLst>
                <a:ext uri="{FF2B5EF4-FFF2-40B4-BE49-F238E27FC236}">
                  <a16:creationId xmlns:a16="http://schemas.microsoft.com/office/drawing/2014/main" id="{4B9A895F-CF86-8389-96D2-1E06DAC7548F}"/>
                </a:ext>
              </a:extLst>
            </p:cNvPr>
            <p:cNvCxnSpPr/>
            <p:nvPr/>
          </p:nvCxnSpPr>
          <p:spPr>
            <a:xfrm>
              <a:off x="4341014" y="1743070"/>
              <a:ext cx="11191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1" name="Straight Connector 160">
            <a:extLst>
              <a:ext uri="{FF2B5EF4-FFF2-40B4-BE49-F238E27FC236}">
                <a16:creationId xmlns:a16="http://schemas.microsoft.com/office/drawing/2014/main" id="{197670DA-9390-DD95-AAE6-87458C387445}"/>
              </a:ext>
            </a:extLst>
          </p:cNvPr>
          <p:cNvCxnSpPr/>
          <p:nvPr/>
        </p:nvCxnSpPr>
        <p:spPr>
          <a:xfrm flipV="1">
            <a:off x="2385060" y="2777049"/>
            <a:ext cx="495046" cy="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7E9A913E-5DCF-962F-454D-FB9709C8C8B3}"/>
              </a:ext>
            </a:extLst>
          </p:cNvPr>
          <p:cNvSpPr txBox="1"/>
          <p:nvPr/>
        </p:nvSpPr>
        <p:spPr>
          <a:xfrm>
            <a:off x="931794" y="2588192"/>
            <a:ext cx="1123581" cy="338554"/>
          </a:xfrm>
          <a:prstGeom prst="rect">
            <a:avLst/>
          </a:prstGeom>
          <a:noFill/>
        </p:spPr>
        <p:txBody>
          <a:bodyPr wrap="square" rtlCol="0">
            <a:spAutoFit/>
          </a:bodyPr>
          <a:lstStyle/>
          <a:p>
            <a:r>
              <a:rPr lang="en-US" sz="1600" b="1" dirty="0"/>
              <a:t>projectile</a:t>
            </a:r>
          </a:p>
        </p:txBody>
      </p:sp>
      <p:cxnSp>
        <p:nvCxnSpPr>
          <p:cNvPr id="163" name="Straight Arrow Connector 162">
            <a:extLst>
              <a:ext uri="{FF2B5EF4-FFF2-40B4-BE49-F238E27FC236}">
                <a16:creationId xmlns:a16="http://schemas.microsoft.com/office/drawing/2014/main" id="{9265BF8E-5627-E394-E5D9-806C5D56FF2D}"/>
              </a:ext>
            </a:extLst>
          </p:cNvPr>
          <p:cNvCxnSpPr/>
          <p:nvPr/>
        </p:nvCxnSpPr>
        <p:spPr>
          <a:xfrm flipH="1" flipV="1">
            <a:off x="3117779" y="3349790"/>
            <a:ext cx="159549" cy="252903"/>
          </a:xfrm>
          <a:prstGeom prst="straightConnector1">
            <a:avLst/>
          </a:prstGeom>
          <a:ln w="3492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7514C546-1CE2-2FD9-05BA-D7CF71861B7B}"/>
              </a:ext>
            </a:extLst>
          </p:cNvPr>
          <p:cNvCxnSpPr/>
          <p:nvPr/>
        </p:nvCxnSpPr>
        <p:spPr>
          <a:xfrm>
            <a:off x="2680504" y="1779785"/>
            <a:ext cx="235502" cy="402978"/>
          </a:xfrm>
          <a:prstGeom prst="straightConnector1">
            <a:avLst/>
          </a:prstGeom>
          <a:ln w="3492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55EACBD0-F84E-2673-ECB7-E90DA54A1EB8}"/>
              </a:ext>
            </a:extLst>
          </p:cNvPr>
          <p:cNvCxnSpPr/>
          <p:nvPr/>
        </p:nvCxnSpPr>
        <p:spPr>
          <a:xfrm flipH="1">
            <a:off x="3340558" y="1945133"/>
            <a:ext cx="328775" cy="160913"/>
          </a:xfrm>
          <a:prstGeom prst="straightConnector1">
            <a:avLst/>
          </a:prstGeom>
          <a:ln w="3492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508F7F47-2BFE-ABF0-6EDE-E554221C78BF}"/>
              </a:ext>
            </a:extLst>
          </p:cNvPr>
          <p:cNvSpPr txBox="1"/>
          <p:nvPr/>
        </p:nvSpPr>
        <p:spPr>
          <a:xfrm>
            <a:off x="3615008" y="1638190"/>
            <a:ext cx="979554" cy="584775"/>
          </a:xfrm>
          <a:prstGeom prst="rect">
            <a:avLst/>
          </a:prstGeom>
          <a:noFill/>
        </p:spPr>
        <p:txBody>
          <a:bodyPr wrap="square" rtlCol="0">
            <a:spAutoFit/>
          </a:bodyPr>
          <a:lstStyle/>
          <a:p>
            <a:r>
              <a:rPr lang="en-US" sz="1600" b="1" dirty="0"/>
              <a:t>backing plate</a:t>
            </a:r>
          </a:p>
        </p:txBody>
      </p:sp>
      <p:sp>
        <p:nvSpPr>
          <p:cNvPr id="167" name="TextBox 166">
            <a:extLst>
              <a:ext uri="{FF2B5EF4-FFF2-40B4-BE49-F238E27FC236}">
                <a16:creationId xmlns:a16="http://schemas.microsoft.com/office/drawing/2014/main" id="{5E5B9505-351C-0A06-4A17-B5AF9D098D5B}"/>
              </a:ext>
            </a:extLst>
          </p:cNvPr>
          <p:cNvSpPr txBox="1"/>
          <p:nvPr/>
        </p:nvSpPr>
        <p:spPr>
          <a:xfrm>
            <a:off x="2022066" y="1254941"/>
            <a:ext cx="1216443" cy="584775"/>
          </a:xfrm>
          <a:prstGeom prst="rect">
            <a:avLst/>
          </a:prstGeom>
          <a:noFill/>
        </p:spPr>
        <p:txBody>
          <a:bodyPr wrap="square" rtlCol="0">
            <a:spAutoFit/>
          </a:bodyPr>
          <a:lstStyle/>
          <a:p>
            <a:r>
              <a:rPr lang="en-US" sz="1600" b="1" dirty="0"/>
              <a:t>ceramic strike face</a:t>
            </a:r>
          </a:p>
        </p:txBody>
      </p:sp>
      <p:sp>
        <p:nvSpPr>
          <p:cNvPr id="168" name="TextBox 167">
            <a:extLst>
              <a:ext uri="{FF2B5EF4-FFF2-40B4-BE49-F238E27FC236}">
                <a16:creationId xmlns:a16="http://schemas.microsoft.com/office/drawing/2014/main" id="{A2E36245-2010-2981-4C57-FB4A0D748FE2}"/>
              </a:ext>
            </a:extLst>
          </p:cNvPr>
          <p:cNvSpPr txBox="1"/>
          <p:nvPr/>
        </p:nvSpPr>
        <p:spPr>
          <a:xfrm>
            <a:off x="3158911" y="3558688"/>
            <a:ext cx="1077796" cy="338554"/>
          </a:xfrm>
          <a:prstGeom prst="rect">
            <a:avLst/>
          </a:prstGeom>
          <a:noFill/>
        </p:spPr>
        <p:txBody>
          <a:bodyPr wrap="square" rtlCol="0">
            <a:spAutoFit/>
          </a:bodyPr>
          <a:lstStyle/>
          <a:p>
            <a:r>
              <a:rPr lang="en-US" sz="1600" b="1" dirty="0"/>
              <a:t>adhesive</a:t>
            </a:r>
          </a:p>
        </p:txBody>
      </p:sp>
      <p:sp>
        <p:nvSpPr>
          <p:cNvPr id="186" name="TextBox 185">
            <a:extLst>
              <a:ext uri="{FF2B5EF4-FFF2-40B4-BE49-F238E27FC236}">
                <a16:creationId xmlns:a16="http://schemas.microsoft.com/office/drawing/2014/main" id="{EB825E44-6DBA-E11C-A1FB-8A00FE57F33C}"/>
              </a:ext>
            </a:extLst>
          </p:cNvPr>
          <p:cNvSpPr txBox="1"/>
          <p:nvPr/>
        </p:nvSpPr>
        <p:spPr>
          <a:xfrm>
            <a:off x="66625" y="3426526"/>
            <a:ext cx="3087705" cy="707886"/>
          </a:xfrm>
          <a:prstGeom prst="rect">
            <a:avLst/>
          </a:prstGeom>
          <a:noFill/>
        </p:spPr>
        <p:txBody>
          <a:bodyPr wrap="none" rtlCol="0">
            <a:spAutoFit/>
          </a:bodyPr>
          <a:lstStyle/>
          <a:p>
            <a:r>
              <a:rPr lang="en-US" sz="2000" b="1" dirty="0">
                <a:solidFill>
                  <a:srgbClr val="FF0000"/>
                </a:solidFill>
              </a:rPr>
              <a:t>$$$, complex,</a:t>
            </a:r>
          </a:p>
          <a:p>
            <a:r>
              <a:rPr lang="en-US" sz="2000" b="1" dirty="0">
                <a:solidFill>
                  <a:srgbClr val="FF0000"/>
                </a:solidFill>
              </a:rPr>
              <a:t>commercially irrelevant</a:t>
            </a:r>
          </a:p>
        </p:txBody>
      </p:sp>
      <p:sp>
        <p:nvSpPr>
          <p:cNvPr id="187" name="TextBox 186">
            <a:extLst>
              <a:ext uri="{FF2B5EF4-FFF2-40B4-BE49-F238E27FC236}">
                <a16:creationId xmlns:a16="http://schemas.microsoft.com/office/drawing/2014/main" id="{BC2F8005-1469-259F-216D-A7D137D39E5C}"/>
              </a:ext>
            </a:extLst>
          </p:cNvPr>
          <p:cNvSpPr txBox="1"/>
          <p:nvPr/>
        </p:nvSpPr>
        <p:spPr>
          <a:xfrm>
            <a:off x="4696719" y="5628083"/>
            <a:ext cx="3090911" cy="707886"/>
          </a:xfrm>
          <a:prstGeom prst="rect">
            <a:avLst/>
          </a:prstGeom>
          <a:noFill/>
        </p:spPr>
        <p:txBody>
          <a:bodyPr wrap="none" rtlCol="0">
            <a:spAutoFit/>
          </a:bodyPr>
          <a:lstStyle/>
          <a:p>
            <a:r>
              <a:rPr lang="en-US" sz="2000" b="1" dirty="0">
                <a:solidFill>
                  <a:srgbClr val="FF0000"/>
                </a:solidFill>
              </a:rPr>
              <a:t>¢¢¢, “simple”,</a:t>
            </a:r>
          </a:p>
          <a:p>
            <a:r>
              <a:rPr lang="en-US" sz="2000" b="1" dirty="0">
                <a:solidFill>
                  <a:srgbClr val="FF0000"/>
                </a:solidFill>
              </a:rPr>
              <a:t>commercial benchmark</a:t>
            </a:r>
          </a:p>
        </p:txBody>
      </p:sp>
      <p:cxnSp>
        <p:nvCxnSpPr>
          <p:cNvPr id="188" name="Straight Connector 187">
            <a:extLst>
              <a:ext uri="{FF2B5EF4-FFF2-40B4-BE49-F238E27FC236}">
                <a16:creationId xmlns:a16="http://schemas.microsoft.com/office/drawing/2014/main" id="{D2118AB9-E2BE-26C6-C99F-F2DE15A51890}"/>
              </a:ext>
            </a:extLst>
          </p:cNvPr>
          <p:cNvCxnSpPr>
            <a:cxnSpLocks/>
          </p:cNvCxnSpPr>
          <p:nvPr/>
        </p:nvCxnSpPr>
        <p:spPr>
          <a:xfrm rot="-180000" flipH="1">
            <a:off x="2907792" y="2870607"/>
            <a:ext cx="485147" cy="7477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B013FA6-DB83-CFE3-5105-E99D93BED68B}"/>
              </a:ext>
            </a:extLst>
          </p:cNvPr>
          <p:cNvCxnSpPr>
            <a:cxnSpLocks/>
          </p:cNvCxnSpPr>
          <p:nvPr/>
        </p:nvCxnSpPr>
        <p:spPr>
          <a:xfrm rot="-240000">
            <a:off x="3200400" y="1986206"/>
            <a:ext cx="144528" cy="88206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9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Army capability gaps &amp; commercial opportunity</a:t>
            </a:r>
          </a:p>
        </p:txBody>
      </p:sp>
      <p:cxnSp>
        <p:nvCxnSpPr>
          <p:cNvPr id="14" name="Straight Connector 13">
            <a:extLst>
              <a:ext uri="{FF2B5EF4-FFF2-40B4-BE49-F238E27FC236}">
                <a16:creationId xmlns:a16="http://schemas.microsoft.com/office/drawing/2014/main" id="{336BAD65-B856-CC56-9924-ADB91CAA8473}"/>
              </a:ext>
            </a:extLst>
          </p:cNvPr>
          <p:cNvCxnSpPr/>
          <p:nvPr/>
        </p:nvCxnSpPr>
        <p:spPr>
          <a:xfrm flipV="1">
            <a:off x="4175764" y="2057944"/>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F7CAD87-0376-8D59-1E49-0C6529C5D94B}"/>
              </a:ext>
            </a:extLst>
          </p:cNvPr>
          <p:cNvPicPr>
            <a:picLocks noChangeAspect="1"/>
          </p:cNvPicPr>
          <p:nvPr/>
        </p:nvPicPr>
        <p:blipFill>
          <a:blip r:embed="rId2"/>
          <a:stretch>
            <a:fillRect/>
          </a:stretch>
        </p:blipFill>
        <p:spPr>
          <a:xfrm>
            <a:off x="3705043" y="2169916"/>
            <a:ext cx="398708" cy="3794760"/>
          </a:xfrm>
          <a:prstGeom prst="rect">
            <a:avLst/>
          </a:prstGeom>
        </p:spPr>
      </p:pic>
      <p:sp>
        <p:nvSpPr>
          <p:cNvPr id="26" name="TextBox 25">
            <a:extLst>
              <a:ext uri="{FF2B5EF4-FFF2-40B4-BE49-F238E27FC236}">
                <a16:creationId xmlns:a16="http://schemas.microsoft.com/office/drawing/2014/main" id="{5DE2C3DA-8962-4DF5-7E6C-3D094C5B9A67}"/>
              </a:ext>
            </a:extLst>
          </p:cNvPr>
          <p:cNvSpPr txBox="1"/>
          <p:nvPr/>
        </p:nvSpPr>
        <p:spPr>
          <a:xfrm>
            <a:off x="3223380" y="5328055"/>
            <a:ext cx="2339102" cy="369332"/>
          </a:xfrm>
          <a:prstGeom prst="rect">
            <a:avLst/>
          </a:prstGeom>
          <a:solidFill>
            <a:schemeClr val="bg1"/>
          </a:solidFill>
        </p:spPr>
        <p:txBody>
          <a:bodyPr wrap="none" rtlCol="0">
            <a:spAutoFit/>
          </a:bodyPr>
          <a:lstStyle/>
          <a:p>
            <a:r>
              <a:rPr lang="en-US" sz="1800" b="1" dirty="0"/>
              <a:t>Max strength (MPa)</a:t>
            </a:r>
          </a:p>
        </p:txBody>
      </p:sp>
      <p:sp>
        <p:nvSpPr>
          <p:cNvPr id="30" name="Rectangle 29">
            <a:extLst>
              <a:ext uri="{FF2B5EF4-FFF2-40B4-BE49-F238E27FC236}">
                <a16:creationId xmlns:a16="http://schemas.microsoft.com/office/drawing/2014/main" id="{FFB4F90F-D132-FA3F-E28E-78F695B3ABD4}"/>
              </a:ext>
            </a:extLst>
          </p:cNvPr>
          <p:cNvSpPr/>
          <p:nvPr/>
        </p:nvSpPr>
        <p:spPr>
          <a:xfrm>
            <a:off x="4213862" y="2309406"/>
            <a:ext cx="358138" cy="286511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AEE4B43-AA34-333C-998D-2C769F9BE2DD}"/>
              </a:ext>
            </a:extLst>
          </p:cNvPr>
          <p:cNvGrpSpPr>
            <a:grpSpLocks noChangeAspect="1"/>
          </p:cNvGrpSpPr>
          <p:nvPr/>
        </p:nvGrpSpPr>
        <p:grpSpPr>
          <a:xfrm>
            <a:off x="1907414" y="3616234"/>
            <a:ext cx="607724" cy="2743200"/>
            <a:chOff x="7725845" y="2368295"/>
            <a:chExt cx="901415" cy="4068888"/>
          </a:xfrm>
        </p:grpSpPr>
        <p:sp>
          <p:nvSpPr>
            <p:cNvPr id="16" name="Parallelogram 15">
              <a:extLst>
                <a:ext uri="{FF2B5EF4-FFF2-40B4-BE49-F238E27FC236}">
                  <a16:creationId xmlns:a16="http://schemas.microsoft.com/office/drawing/2014/main" id="{73B8F1BC-D038-8F77-EAF0-3C55657366E9}"/>
                </a:ext>
              </a:extLst>
            </p:cNvPr>
            <p:cNvSpPr/>
            <p:nvPr/>
          </p:nvSpPr>
          <p:spPr>
            <a:xfrm rot="649639" flipH="1">
              <a:off x="7725845" y="4158326"/>
              <a:ext cx="850022" cy="1724252"/>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5657C3F-C55E-BC0F-AC26-E8C5FCD018EB}"/>
                </a:ext>
              </a:extLst>
            </p:cNvPr>
            <p:cNvSpPr/>
            <p:nvPr/>
          </p:nvSpPr>
          <p:spPr>
            <a:xfrm rot="649639" flipH="1">
              <a:off x="7777238" y="2923377"/>
              <a:ext cx="850022" cy="1724252"/>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146DBA3-7558-3288-4DB0-716A572437C9}"/>
                </a:ext>
              </a:extLst>
            </p:cNvPr>
            <p:cNvCxnSpPr/>
            <p:nvPr/>
          </p:nvCxnSpPr>
          <p:spPr>
            <a:xfrm>
              <a:off x="8434920" y="4199236"/>
              <a:ext cx="0" cy="508101"/>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2CDFA30-4C7B-E9B7-8EF9-A73467368E25}"/>
                </a:ext>
              </a:extLst>
            </p:cNvPr>
            <p:cNvCxnSpPr/>
            <p:nvPr/>
          </p:nvCxnSpPr>
          <p:spPr>
            <a:xfrm>
              <a:off x="7939232" y="4121658"/>
              <a:ext cx="0" cy="533763"/>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6C73CE7-D23B-78CC-610A-871046D0A597}"/>
                </a:ext>
              </a:extLst>
            </p:cNvPr>
            <p:cNvCxnSpPr>
              <a:cxnSpLocks/>
            </p:cNvCxnSpPr>
            <p:nvPr/>
          </p:nvCxnSpPr>
          <p:spPr>
            <a:xfrm rot="21480000" flipH="1" flipV="1">
              <a:off x="7939234" y="4606293"/>
              <a:ext cx="448056" cy="9352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Arrow: Right 20">
              <a:extLst>
                <a:ext uri="{FF2B5EF4-FFF2-40B4-BE49-F238E27FC236}">
                  <a16:creationId xmlns:a16="http://schemas.microsoft.com/office/drawing/2014/main" id="{2212CC6A-4F17-064D-BCC3-B1407712D0B6}"/>
                </a:ext>
              </a:extLst>
            </p:cNvPr>
            <p:cNvSpPr/>
            <p:nvPr/>
          </p:nvSpPr>
          <p:spPr>
            <a:xfrm rot="16260000">
              <a:off x="7996448" y="2400921"/>
              <a:ext cx="451818" cy="386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01C16405-4844-0D00-719F-99EA788AE4E0}"/>
                </a:ext>
              </a:extLst>
            </p:cNvPr>
            <p:cNvSpPr/>
            <p:nvPr/>
          </p:nvSpPr>
          <p:spPr>
            <a:xfrm rot="5460000">
              <a:off x="7877526" y="6017991"/>
              <a:ext cx="451818" cy="386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164859AC-8CE9-09F6-7933-7BEB8923EDD2}"/>
              </a:ext>
            </a:extLst>
          </p:cNvPr>
          <p:cNvPicPr>
            <a:picLocks noChangeAspect="1"/>
          </p:cNvPicPr>
          <p:nvPr/>
        </p:nvPicPr>
        <p:blipFill>
          <a:blip r:embed="rId3"/>
          <a:stretch>
            <a:fillRect/>
          </a:stretch>
        </p:blipFill>
        <p:spPr>
          <a:xfrm>
            <a:off x="140610" y="1381135"/>
            <a:ext cx="2070666" cy="1460867"/>
          </a:xfrm>
          <a:prstGeom prst="rect">
            <a:avLst/>
          </a:prstGeom>
        </p:spPr>
      </p:pic>
      <p:pic>
        <p:nvPicPr>
          <p:cNvPr id="24" name="Picture 10" descr="vehicle">
            <a:extLst>
              <a:ext uri="{FF2B5EF4-FFF2-40B4-BE49-F238E27FC236}">
                <a16:creationId xmlns:a16="http://schemas.microsoft.com/office/drawing/2014/main" id="{D3A7A94F-5FD5-DE75-E81C-35765E3AD501}"/>
              </a:ext>
            </a:extLst>
          </p:cNvPr>
          <p:cNvPicPr>
            <a:picLocks noChangeAspect="1" noChangeArrowheads="1"/>
          </p:cNvPicPr>
          <p:nvPr/>
        </p:nvPicPr>
        <p:blipFill>
          <a:blip r:embed="rId4" cstate="print"/>
          <a:srcRect t="14850" r="7199" b="11749"/>
          <a:stretch>
            <a:fillRect/>
          </a:stretch>
        </p:blipFill>
        <p:spPr bwMode="auto">
          <a:xfrm>
            <a:off x="5658013" y="2057944"/>
            <a:ext cx="1790114" cy="1298806"/>
          </a:xfrm>
          <a:prstGeom prst="rect">
            <a:avLst/>
          </a:prstGeom>
          <a:noFill/>
          <a:ln w="9525">
            <a:noFill/>
            <a:miter lim="800000"/>
            <a:headEnd/>
            <a:tailEnd/>
          </a:ln>
        </p:spPr>
      </p:pic>
      <p:sp>
        <p:nvSpPr>
          <p:cNvPr id="4" name="Rectangle 3">
            <a:extLst>
              <a:ext uri="{FF2B5EF4-FFF2-40B4-BE49-F238E27FC236}">
                <a16:creationId xmlns:a16="http://schemas.microsoft.com/office/drawing/2014/main" id="{B89F2368-5A7E-6842-8C66-93D7AECE244F}"/>
              </a:ext>
            </a:extLst>
          </p:cNvPr>
          <p:cNvSpPr/>
          <p:nvPr/>
        </p:nvSpPr>
        <p:spPr>
          <a:xfrm>
            <a:off x="3640385" y="3013827"/>
            <a:ext cx="251460" cy="139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091CCB59-6FAE-911D-BAEE-5D0A474480E4}"/>
              </a:ext>
            </a:extLst>
          </p:cNvPr>
          <p:cNvCxnSpPr/>
          <p:nvPr/>
        </p:nvCxnSpPr>
        <p:spPr>
          <a:xfrm>
            <a:off x="3946173" y="5328055"/>
            <a:ext cx="893515"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9A6EFDC4-D969-5DF1-7ADF-135E0AFEC3C6}"/>
              </a:ext>
            </a:extLst>
          </p:cNvPr>
          <p:cNvSpPr/>
          <p:nvPr/>
        </p:nvSpPr>
        <p:spPr>
          <a:xfrm>
            <a:off x="4103375" y="1940074"/>
            <a:ext cx="557596" cy="753119"/>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38B29FFE-55FA-1F88-84F5-F8700E381ADB}"/>
              </a:ext>
            </a:extLst>
          </p:cNvPr>
          <p:cNvCxnSpPr>
            <a:cxnSpLocks/>
          </p:cNvCxnSpPr>
          <p:nvPr/>
        </p:nvCxnSpPr>
        <p:spPr>
          <a:xfrm>
            <a:off x="2331720" y="2309406"/>
            <a:ext cx="1614745" cy="0"/>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38209CB-B19A-0A70-8CC8-4FE3429B53D4}"/>
              </a:ext>
            </a:extLst>
          </p:cNvPr>
          <p:cNvSpPr txBox="1"/>
          <p:nvPr/>
        </p:nvSpPr>
        <p:spPr>
          <a:xfrm>
            <a:off x="2443399" y="1697033"/>
            <a:ext cx="1552876" cy="584775"/>
          </a:xfrm>
          <a:prstGeom prst="rect">
            <a:avLst/>
          </a:prstGeom>
          <a:noFill/>
        </p:spPr>
        <p:txBody>
          <a:bodyPr wrap="square" rtlCol="0">
            <a:spAutoFit/>
          </a:bodyPr>
          <a:lstStyle/>
          <a:p>
            <a:r>
              <a:rPr lang="en-US" sz="1600" b="1" dirty="0"/>
              <a:t>High strength &amp; very stiff</a:t>
            </a:r>
          </a:p>
        </p:txBody>
      </p:sp>
      <p:sp>
        <p:nvSpPr>
          <p:cNvPr id="12" name="Left Brace 11">
            <a:extLst>
              <a:ext uri="{FF2B5EF4-FFF2-40B4-BE49-F238E27FC236}">
                <a16:creationId xmlns:a16="http://schemas.microsoft.com/office/drawing/2014/main" id="{3E84F4A9-FF9D-2D16-9C1D-4F895F630045}"/>
              </a:ext>
            </a:extLst>
          </p:cNvPr>
          <p:cNvSpPr/>
          <p:nvPr/>
        </p:nvSpPr>
        <p:spPr>
          <a:xfrm rot="10800000">
            <a:off x="4754880" y="2309406"/>
            <a:ext cx="312807" cy="2865118"/>
          </a:xfrm>
          <a:prstGeom prst="leftBrace">
            <a:avLst>
              <a:gd name="adj1" fmla="val 8333"/>
              <a:gd name="adj2" fmla="val 4867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21769EC9-BE0A-6A51-3AC9-C5B203B7AF6F}"/>
              </a:ext>
            </a:extLst>
          </p:cNvPr>
          <p:cNvCxnSpPr>
            <a:cxnSpLocks/>
          </p:cNvCxnSpPr>
          <p:nvPr/>
        </p:nvCxnSpPr>
        <p:spPr>
          <a:xfrm flipH="1">
            <a:off x="5243468" y="3764975"/>
            <a:ext cx="945228" cy="0"/>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3BEB4CA-DBF8-6FBA-C261-4A129EA323DF}"/>
              </a:ext>
            </a:extLst>
          </p:cNvPr>
          <p:cNvSpPr txBox="1"/>
          <p:nvPr/>
        </p:nvSpPr>
        <p:spPr>
          <a:xfrm>
            <a:off x="6256993" y="3449577"/>
            <a:ext cx="2490485" cy="584775"/>
          </a:xfrm>
          <a:prstGeom prst="rect">
            <a:avLst/>
          </a:prstGeom>
          <a:noFill/>
        </p:spPr>
        <p:txBody>
          <a:bodyPr wrap="square" rtlCol="0">
            <a:spAutoFit/>
          </a:bodyPr>
          <a:lstStyle/>
          <a:p>
            <a:r>
              <a:rPr lang="en-US" sz="1600" b="1" dirty="0"/>
              <a:t>Variable strength &amp; high damage tolerance</a:t>
            </a:r>
          </a:p>
        </p:txBody>
      </p:sp>
    </p:spTree>
    <p:extLst>
      <p:ext uri="{BB962C8B-B14F-4D97-AF65-F5344CB8AC3E}">
        <p14:creationId xmlns:p14="http://schemas.microsoft.com/office/powerpoint/2010/main" val="2188222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Army capability gaps &amp; commercial opportunity</a:t>
            </a:r>
          </a:p>
        </p:txBody>
      </p:sp>
      <p:cxnSp>
        <p:nvCxnSpPr>
          <p:cNvPr id="32" name="Straight Connector 31">
            <a:extLst>
              <a:ext uri="{FF2B5EF4-FFF2-40B4-BE49-F238E27FC236}">
                <a16:creationId xmlns:a16="http://schemas.microsoft.com/office/drawing/2014/main" id="{7B3AF386-B19D-4E6A-0484-D3EB920DB543}"/>
              </a:ext>
            </a:extLst>
          </p:cNvPr>
          <p:cNvCxnSpPr/>
          <p:nvPr/>
        </p:nvCxnSpPr>
        <p:spPr>
          <a:xfrm flipV="1">
            <a:off x="1188720" y="227838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F3F89135-4337-5362-F984-B1B17DAE5D37}"/>
              </a:ext>
            </a:extLst>
          </p:cNvPr>
          <p:cNvPicPr>
            <a:picLocks noChangeAspect="1"/>
          </p:cNvPicPr>
          <p:nvPr/>
        </p:nvPicPr>
        <p:blipFill>
          <a:blip r:embed="rId3"/>
          <a:stretch>
            <a:fillRect/>
          </a:stretch>
        </p:blipFill>
        <p:spPr>
          <a:xfrm>
            <a:off x="717999" y="2390352"/>
            <a:ext cx="398708" cy="3794760"/>
          </a:xfrm>
          <a:prstGeom prst="rect">
            <a:avLst/>
          </a:prstGeom>
        </p:spPr>
      </p:pic>
      <p:sp>
        <p:nvSpPr>
          <p:cNvPr id="35" name="TextBox 34">
            <a:extLst>
              <a:ext uri="{FF2B5EF4-FFF2-40B4-BE49-F238E27FC236}">
                <a16:creationId xmlns:a16="http://schemas.microsoft.com/office/drawing/2014/main" id="{0DF164A5-A3A2-66A8-4EAA-8015AA779855}"/>
              </a:ext>
            </a:extLst>
          </p:cNvPr>
          <p:cNvSpPr txBox="1"/>
          <p:nvPr/>
        </p:nvSpPr>
        <p:spPr>
          <a:xfrm rot="16200000">
            <a:off x="-438866" y="3649980"/>
            <a:ext cx="2339102" cy="369332"/>
          </a:xfrm>
          <a:prstGeom prst="rect">
            <a:avLst/>
          </a:prstGeom>
          <a:solidFill>
            <a:schemeClr val="bg1"/>
          </a:solidFill>
        </p:spPr>
        <p:txBody>
          <a:bodyPr wrap="none" rtlCol="0">
            <a:spAutoFit/>
          </a:bodyPr>
          <a:lstStyle/>
          <a:p>
            <a:r>
              <a:rPr lang="en-US" sz="1800" b="1" dirty="0"/>
              <a:t>Max Strength (MPa)</a:t>
            </a:r>
          </a:p>
        </p:txBody>
      </p:sp>
      <p:grpSp>
        <p:nvGrpSpPr>
          <p:cNvPr id="2" name="Group 1">
            <a:extLst>
              <a:ext uri="{FF2B5EF4-FFF2-40B4-BE49-F238E27FC236}">
                <a16:creationId xmlns:a16="http://schemas.microsoft.com/office/drawing/2014/main" id="{0553E446-92EF-A958-2924-01193B0E0277}"/>
              </a:ext>
            </a:extLst>
          </p:cNvPr>
          <p:cNvGrpSpPr/>
          <p:nvPr/>
        </p:nvGrpSpPr>
        <p:grpSpPr>
          <a:xfrm>
            <a:off x="546023" y="2286544"/>
            <a:ext cx="1038937" cy="3906732"/>
            <a:chOff x="546019" y="2278380"/>
            <a:chExt cx="1038937" cy="3906732"/>
          </a:xfrm>
        </p:grpSpPr>
        <p:cxnSp>
          <p:nvCxnSpPr>
            <p:cNvPr id="14" name="Straight Connector 13">
              <a:extLst>
                <a:ext uri="{FF2B5EF4-FFF2-40B4-BE49-F238E27FC236}">
                  <a16:creationId xmlns:a16="http://schemas.microsoft.com/office/drawing/2014/main" id="{336BAD65-B856-CC56-9924-ADB91CAA8473}"/>
                </a:ext>
              </a:extLst>
            </p:cNvPr>
            <p:cNvCxnSpPr/>
            <p:nvPr/>
          </p:nvCxnSpPr>
          <p:spPr>
            <a:xfrm flipV="1">
              <a:off x="1188720" y="227838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F7CAD87-0376-8D59-1E49-0C6529C5D94B}"/>
                </a:ext>
              </a:extLst>
            </p:cNvPr>
            <p:cNvPicPr>
              <a:picLocks noChangeAspect="1"/>
            </p:cNvPicPr>
            <p:nvPr/>
          </p:nvPicPr>
          <p:blipFill>
            <a:blip r:embed="rId3"/>
            <a:stretch>
              <a:fillRect/>
            </a:stretch>
          </p:blipFill>
          <p:spPr>
            <a:xfrm>
              <a:off x="717999" y="2390352"/>
              <a:ext cx="398708" cy="3794760"/>
            </a:xfrm>
            <a:prstGeom prst="rect">
              <a:avLst/>
            </a:prstGeom>
          </p:spPr>
        </p:pic>
        <p:sp>
          <p:nvSpPr>
            <p:cNvPr id="26" name="TextBox 25">
              <a:extLst>
                <a:ext uri="{FF2B5EF4-FFF2-40B4-BE49-F238E27FC236}">
                  <a16:creationId xmlns:a16="http://schemas.microsoft.com/office/drawing/2014/main" id="{5DE2C3DA-8962-4DF5-7E6C-3D094C5B9A67}"/>
                </a:ext>
              </a:extLst>
            </p:cNvPr>
            <p:cNvSpPr txBox="1"/>
            <p:nvPr/>
          </p:nvSpPr>
          <p:spPr>
            <a:xfrm rot="16200000">
              <a:off x="-438866" y="3649980"/>
              <a:ext cx="2339102" cy="369332"/>
            </a:xfrm>
            <a:prstGeom prst="rect">
              <a:avLst/>
            </a:prstGeom>
            <a:solidFill>
              <a:schemeClr val="bg1"/>
            </a:solidFill>
          </p:spPr>
          <p:txBody>
            <a:bodyPr wrap="none" rtlCol="0">
              <a:spAutoFit/>
            </a:bodyPr>
            <a:lstStyle/>
            <a:p>
              <a:r>
                <a:rPr lang="en-US" sz="1800" b="1" dirty="0">
                  <a:solidFill>
                    <a:schemeClr val="bg1"/>
                  </a:solidFill>
                </a:rPr>
                <a:t>Max strength (MPa)</a:t>
              </a:r>
            </a:p>
          </p:txBody>
        </p:sp>
        <p:sp>
          <p:nvSpPr>
            <p:cNvPr id="30" name="Rectangle 29">
              <a:extLst>
                <a:ext uri="{FF2B5EF4-FFF2-40B4-BE49-F238E27FC236}">
                  <a16:creationId xmlns:a16="http://schemas.microsoft.com/office/drawing/2014/main" id="{FFB4F90F-D132-FA3F-E28E-78F695B3ABD4}"/>
                </a:ext>
              </a:extLst>
            </p:cNvPr>
            <p:cNvSpPr/>
            <p:nvPr/>
          </p:nvSpPr>
          <p:spPr>
            <a:xfrm>
              <a:off x="1226818" y="2529842"/>
              <a:ext cx="358138" cy="2865118"/>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038C7F3A-D43C-7D61-42D7-6E364AC1AFF2}"/>
              </a:ext>
            </a:extLst>
          </p:cNvPr>
          <p:cNvPicPr>
            <a:picLocks noChangeAspect="1"/>
          </p:cNvPicPr>
          <p:nvPr/>
        </p:nvPicPr>
        <p:blipFill>
          <a:blip r:embed="rId4"/>
          <a:stretch>
            <a:fillRect/>
          </a:stretch>
        </p:blipFill>
        <p:spPr>
          <a:xfrm>
            <a:off x="4308534" y="2091032"/>
            <a:ext cx="2040334" cy="2044741"/>
          </a:xfrm>
          <a:prstGeom prst="rect">
            <a:avLst/>
          </a:prstGeom>
        </p:spPr>
      </p:pic>
      <p:pic>
        <p:nvPicPr>
          <p:cNvPr id="44" name="Picture 43">
            <a:extLst>
              <a:ext uri="{FF2B5EF4-FFF2-40B4-BE49-F238E27FC236}">
                <a16:creationId xmlns:a16="http://schemas.microsoft.com/office/drawing/2014/main" id="{02F3A92D-9145-0807-2AFB-8C1C3240326F}"/>
              </a:ext>
            </a:extLst>
          </p:cNvPr>
          <p:cNvPicPr>
            <a:picLocks noChangeAspect="1"/>
          </p:cNvPicPr>
          <p:nvPr/>
        </p:nvPicPr>
        <p:blipFill>
          <a:blip r:embed="rId5"/>
          <a:stretch>
            <a:fillRect/>
          </a:stretch>
        </p:blipFill>
        <p:spPr>
          <a:xfrm>
            <a:off x="6520266" y="1231763"/>
            <a:ext cx="2395133" cy="2996157"/>
          </a:xfrm>
          <a:prstGeom prst="rect">
            <a:avLst/>
          </a:prstGeom>
        </p:spPr>
      </p:pic>
      <p:pic>
        <p:nvPicPr>
          <p:cNvPr id="45" name="Picture 44">
            <a:extLst>
              <a:ext uri="{FF2B5EF4-FFF2-40B4-BE49-F238E27FC236}">
                <a16:creationId xmlns:a16="http://schemas.microsoft.com/office/drawing/2014/main" id="{D9B3D6B3-A745-7ED4-0C31-90C1654AB2AA}"/>
              </a:ext>
            </a:extLst>
          </p:cNvPr>
          <p:cNvPicPr>
            <a:picLocks noChangeAspect="1"/>
          </p:cNvPicPr>
          <p:nvPr/>
        </p:nvPicPr>
        <p:blipFill>
          <a:blip r:embed="rId6"/>
          <a:stretch>
            <a:fillRect/>
          </a:stretch>
        </p:blipFill>
        <p:spPr>
          <a:xfrm>
            <a:off x="3111284" y="4108677"/>
            <a:ext cx="6032716" cy="2173161"/>
          </a:xfrm>
          <a:prstGeom prst="rect">
            <a:avLst/>
          </a:prstGeom>
        </p:spPr>
      </p:pic>
      <p:graphicFrame>
        <p:nvGraphicFramePr>
          <p:cNvPr id="46" name="Object 45">
            <a:extLst>
              <a:ext uri="{FF2B5EF4-FFF2-40B4-BE49-F238E27FC236}">
                <a16:creationId xmlns:a16="http://schemas.microsoft.com/office/drawing/2014/main" id="{410DC703-8DAB-AC1A-EDA4-0A21B07DCAF0}"/>
              </a:ext>
            </a:extLst>
          </p:cNvPr>
          <p:cNvGraphicFramePr>
            <a:graphicFrameLocks noChangeAspect="1"/>
          </p:cNvGraphicFramePr>
          <p:nvPr>
            <p:extLst>
              <p:ext uri="{D42A27DB-BD31-4B8C-83A1-F6EECF244321}">
                <p14:modId xmlns:p14="http://schemas.microsoft.com/office/powerpoint/2010/main" val="2736733115"/>
              </p:ext>
            </p:extLst>
          </p:nvPr>
        </p:nvGraphicFramePr>
        <p:xfrm>
          <a:off x="0" y="4919186"/>
          <a:ext cx="6520266" cy="671386"/>
        </p:xfrm>
        <a:graphic>
          <a:graphicData uri="http://schemas.openxmlformats.org/presentationml/2006/ole">
            <mc:AlternateContent xmlns:mc="http://schemas.openxmlformats.org/markup-compatibility/2006">
              <mc:Choice xmlns:v="urn:schemas-microsoft-com:vml" Requires="v">
                <p:oleObj name="Document" r:id="rId7" imgW="5026176" imgH="517913" progId="Word.Document.12">
                  <p:embed/>
                </p:oleObj>
              </mc:Choice>
              <mc:Fallback>
                <p:oleObj name="Document" r:id="rId7" imgW="5026176" imgH="517913" progId="Word.Document.12">
                  <p:embed/>
                  <p:pic>
                    <p:nvPicPr>
                      <p:cNvPr id="10" name="Object 9">
                        <a:extLst>
                          <a:ext uri="{FF2B5EF4-FFF2-40B4-BE49-F238E27FC236}">
                            <a16:creationId xmlns:a16="http://schemas.microsoft.com/office/drawing/2014/main" id="{7D3F8615-6DF4-48C8-B192-A326B769CF00}"/>
                          </a:ext>
                        </a:extLst>
                      </p:cNvPr>
                      <p:cNvPicPr/>
                      <p:nvPr/>
                    </p:nvPicPr>
                    <p:blipFill>
                      <a:blip r:embed="rId8"/>
                      <a:stretch>
                        <a:fillRect/>
                      </a:stretch>
                    </p:blipFill>
                    <p:spPr>
                      <a:xfrm>
                        <a:off x="0" y="4919186"/>
                        <a:ext cx="6520266" cy="671386"/>
                      </a:xfrm>
                      <a:prstGeom prst="rect">
                        <a:avLst/>
                      </a:prstGeom>
                    </p:spPr>
                  </p:pic>
                </p:oleObj>
              </mc:Fallback>
            </mc:AlternateContent>
          </a:graphicData>
        </a:graphic>
      </p:graphicFrame>
      <p:sp>
        <p:nvSpPr>
          <p:cNvPr id="47" name="TextBox 46">
            <a:extLst>
              <a:ext uri="{FF2B5EF4-FFF2-40B4-BE49-F238E27FC236}">
                <a16:creationId xmlns:a16="http://schemas.microsoft.com/office/drawing/2014/main" id="{572C6D6A-B61A-330D-8645-67D22D9134FE}"/>
              </a:ext>
            </a:extLst>
          </p:cNvPr>
          <p:cNvSpPr txBox="1"/>
          <p:nvPr/>
        </p:nvSpPr>
        <p:spPr>
          <a:xfrm>
            <a:off x="2013911" y="3045700"/>
            <a:ext cx="1445699"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Correlation statistics</a:t>
            </a:r>
          </a:p>
        </p:txBody>
      </p:sp>
      <p:sp>
        <p:nvSpPr>
          <p:cNvPr id="48" name="Right Arrow 12">
            <a:extLst>
              <a:ext uri="{FF2B5EF4-FFF2-40B4-BE49-F238E27FC236}">
                <a16:creationId xmlns:a16="http://schemas.microsoft.com/office/drawing/2014/main" id="{B3D53983-11E2-60E1-FE4B-19154BBA8356}"/>
              </a:ext>
            </a:extLst>
          </p:cNvPr>
          <p:cNvSpPr/>
          <p:nvPr/>
        </p:nvSpPr>
        <p:spPr>
          <a:xfrm rot="10800000">
            <a:off x="1842471" y="3729524"/>
            <a:ext cx="1640982" cy="406248"/>
          </a:xfrm>
          <a:prstGeom prst="rightArrow">
            <a:avLst/>
          </a:prstGeom>
          <a:solidFill>
            <a:srgbClr val="FF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E9F6E851-D40D-A6DB-592F-16551E3280F0}"/>
              </a:ext>
            </a:extLst>
          </p:cNvPr>
          <p:cNvGrpSpPr/>
          <p:nvPr/>
        </p:nvGrpSpPr>
        <p:grpSpPr>
          <a:xfrm>
            <a:off x="1900364" y="998975"/>
            <a:ext cx="405149" cy="1828800"/>
            <a:chOff x="3344441" y="855583"/>
            <a:chExt cx="405149" cy="1828800"/>
          </a:xfrm>
        </p:grpSpPr>
        <p:sp>
          <p:nvSpPr>
            <p:cNvPr id="50" name="Parallelogram 49">
              <a:extLst>
                <a:ext uri="{FF2B5EF4-FFF2-40B4-BE49-F238E27FC236}">
                  <a16:creationId xmlns:a16="http://schemas.microsoft.com/office/drawing/2014/main" id="{0B6913AC-8209-CE15-D90F-36FFFDCEF017}"/>
                </a:ext>
              </a:extLst>
            </p:cNvPr>
            <p:cNvSpPr/>
            <p:nvPr/>
          </p:nvSpPr>
          <p:spPr>
            <a:xfrm rot="649639" flipH="1">
              <a:off x="3344441" y="1660129"/>
              <a:ext cx="382050" cy="774981"/>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allelogram 50">
              <a:extLst>
                <a:ext uri="{FF2B5EF4-FFF2-40B4-BE49-F238E27FC236}">
                  <a16:creationId xmlns:a16="http://schemas.microsoft.com/office/drawing/2014/main" id="{06C73B1E-030F-F602-407C-DCBDF55FE7B8}"/>
                </a:ext>
              </a:extLst>
            </p:cNvPr>
            <p:cNvSpPr/>
            <p:nvPr/>
          </p:nvSpPr>
          <p:spPr>
            <a:xfrm rot="649639" flipH="1">
              <a:off x="3367540" y="1105070"/>
              <a:ext cx="382050" cy="774981"/>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A9EAC9A5-3E47-2921-8D45-09355D82A0E2}"/>
                </a:ext>
              </a:extLst>
            </p:cNvPr>
            <p:cNvCxnSpPr/>
            <p:nvPr/>
          </p:nvCxnSpPr>
          <p:spPr>
            <a:xfrm>
              <a:off x="3463210" y="1651268"/>
              <a:ext cx="0" cy="239905"/>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6768FA9-9C70-6A43-DDB1-C17D588D18D8}"/>
                </a:ext>
              </a:extLst>
            </p:cNvPr>
            <p:cNvCxnSpPr>
              <a:cxnSpLocks/>
            </p:cNvCxnSpPr>
            <p:nvPr/>
          </p:nvCxnSpPr>
          <p:spPr>
            <a:xfrm rot="21480000" flipH="1" flipV="1">
              <a:off x="3440354" y="1861635"/>
              <a:ext cx="192024" cy="42036"/>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Arrow: Right 54">
              <a:extLst>
                <a:ext uri="{FF2B5EF4-FFF2-40B4-BE49-F238E27FC236}">
                  <a16:creationId xmlns:a16="http://schemas.microsoft.com/office/drawing/2014/main" id="{9FBC5E72-5CCA-026D-E8A9-2F32FA09F7B7}"/>
                </a:ext>
              </a:extLst>
            </p:cNvPr>
            <p:cNvSpPr/>
            <p:nvPr/>
          </p:nvSpPr>
          <p:spPr>
            <a:xfrm rot="16260000">
              <a:off x="3466066" y="870247"/>
              <a:ext cx="203074" cy="173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E3FFDB57-6663-CD60-3C45-EB0997C47F7C}"/>
                </a:ext>
              </a:extLst>
            </p:cNvPr>
            <p:cNvSpPr/>
            <p:nvPr/>
          </p:nvSpPr>
          <p:spPr>
            <a:xfrm rot="5460000">
              <a:off x="3412615" y="2495973"/>
              <a:ext cx="203074" cy="173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564B28B8-3D87-137E-0E5A-2A2ED16DDA63}"/>
              </a:ext>
            </a:extLst>
          </p:cNvPr>
          <p:cNvSpPr/>
          <p:nvPr/>
        </p:nvSpPr>
        <p:spPr>
          <a:xfrm>
            <a:off x="8484818" y="4135773"/>
            <a:ext cx="601979" cy="308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4869419-9FE9-418E-92E2-DA79264479BA}"/>
              </a:ext>
            </a:extLst>
          </p:cNvPr>
          <p:cNvSpPr txBox="1"/>
          <p:nvPr/>
        </p:nvSpPr>
        <p:spPr>
          <a:xfrm>
            <a:off x="270318" y="5564091"/>
            <a:ext cx="2339102" cy="369332"/>
          </a:xfrm>
          <a:prstGeom prst="rect">
            <a:avLst/>
          </a:prstGeom>
          <a:solidFill>
            <a:schemeClr val="bg1"/>
          </a:solidFill>
        </p:spPr>
        <p:txBody>
          <a:bodyPr wrap="none" rtlCol="0">
            <a:spAutoFit/>
          </a:bodyPr>
          <a:lstStyle/>
          <a:p>
            <a:r>
              <a:rPr lang="en-US" sz="1800" b="1" dirty="0"/>
              <a:t>Max strength (MPa)</a:t>
            </a:r>
          </a:p>
        </p:txBody>
      </p:sp>
      <p:cxnSp>
        <p:nvCxnSpPr>
          <p:cNvPr id="28" name="Straight Connector 27">
            <a:extLst>
              <a:ext uri="{FF2B5EF4-FFF2-40B4-BE49-F238E27FC236}">
                <a16:creationId xmlns:a16="http://schemas.microsoft.com/office/drawing/2014/main" id="{C6489C85-E920-4255-FD04-744391C82FE4}"/>
              </a:ext>
            </a:extLst>
          </p:cNvPr>
          <p:cNvCxnSpPr/>
          <p:nvPr/>
        </p:nvCxnSpPr>
        <p:spPr>
          <a:xfrm>
            <a:off x="993111" y="5564091"/>
            <a:ext cx="893515" cy="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686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22E51288-98FB-E911-B5AB-3873022E8F98}"/>
              </a:ext>
            </a:extLst>
          </p:cNvPr>
          <p:cNvGrpSpPr/>
          <p:nvPr/>
        </p:nvGrpSpPr>
        <p:grpSpPr>
          <a:xfrm>
            <a:off x="737755" y="2278380"/>
            <a:ext cx="5509260" cy="3642443"/>
            <a:chOff x="2156460" y="1508760"/>
            <a:chExt cx="5509260" cy="3642443"/>
          </a:xfrm>
        </p:grpSpPr>
        <p:pic>
          <p:nvPicPr>
            <p:cNvPr id="28" name="Picture 27">
              <a:extLst>
                <a:ext uri="{FF2B5EF4-FFF2-40B4-BE49-F238E27FC236}">
                  <a16:creationId xmlns:a16="http://schemas.microsoft.com/office/drawing/2014/main" id="{5A4260EA-AF55-1638-E15E-BE4A0E152181}"/>
                </a:ext>
              </a:extLst>
            </p:cNvPr>
            <p:cNvPicPr>
              <a:picLocks noChangeAspect="1"/>
            </p:cNvPicPr>
            <p:nvPr/>
          </p:nvPicPr>
          <p:blipFill>
            <a:blip r:embed="rId3"/>
            <a:stretch>
              <a:fillRect/>
            </a:stretch>
          </p:blipFill>
          <p:spPr>
            <a:xfrm>
              <a:off x="2156460" y="1622976"/>
              <a:ext cx="5372100" cy="3528227"/>
            </a:xfrm>
            <a:prstGeom prst="rect">
              <a:avLst/>
            </a:prstGeom>
          </p:spPr>
        </p:pic>
        <p:cxnSp>
          <p:nvCxnSpPr>
            <p:cNvPr id="29" name="Straight Connector 28">
              <a:extLst>
                <a:ext uri="{FF2B5EF4-FFF2-40B4-BE49-F238E27FC236}">
                  <a16:creationId xmlns:a16="http://schemas.microsoft.com/office/drawing/2014/main" id="{644D0ABD-07C9-0244-6845-33FA5FBA1468}"/>
                </a:ext>
              </a:extLst>
            </p:cNvPr>
            <p:cNvCxnSpPr/>
            <p:nvPr/>
          </p:nvCxnSpPr>
          <p:spPr>
            <a:xfrm flipV="1">
              <a:off x="2606040" y="150876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A25DCEA-1E48-67FB-3767-4B32B4A25DFF}"/>
                </a:ext>
              </a:extLst>
            </p:cNvPr>
            <p:cNvCxnSpPr>
              <a:cxnSpLocks/>
            </p:cNvCxnSpPr>
            <p:nvPr/>
          </p:nvCxnSpPr>
          <p:spPr>
            <a:xfrm>
              <a:off x="2606040" y="4625340"/>
              <a:ext cx="5059680"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p:txBody>
          <a:bodyPr/>
          <a:lstStyle/>
          <a:p>
            <a:r>
              <a:rPr lang="en-US" dirty="0"/>
              <a:t>Army capability gaps &amp; commercial opportunity</a:t>
            </a:r>
          </a:p>
        </p:txBody>
      </p:sp>
      <p:cxnSp>
        <p:nvCxnSpPr>
          <p:cNvPr id="32" name="Straight Connector 31">
            <a:extLst>
              <a:ext uri="{FF2B5EF4-FFF2-40B4-BE49-F238E27FC236}">
                <a16:creationId xmlns:a16="http://schemas.microsoft.com/office/drawing/2014/main" id="{7B3AF386-B19D-4E6A-0484-D3EB920DB543}"/>
              </a:ext>
            </a:extLst>
          </p:cNvPr>
          <p:cNvCxnSpPr/>
          <p:nvPr/>
        </p:nvCxnSpPr>
        <p:spPr>
          <a:xfrm flipV="1">
            <a:off x="1188720" y="227838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F3F89135-4337-5362-F984-B1B17DAE5D37}"/>
              </a:ext>
            </a:extLst>
          </p:cNvPr>
          <p:cNvPicPr>
            <a:picLocks noChangeAspect="1"/>
          </p:cNvPicPr>
          <p:nvPr/>
        </p:nvPicPr>
        <p:blipFill>
          <a:blip r:embed="rId4"/>
          <a:stretch>
            <a:fillRect/>
          </a:stretch>
        </p:blipFill>
        <p:spPr>
          <a:xfrm>
            <a:off x="717999" y="2390352"/>
            <a:ext cx="398708" cy="3794760"/>
          </a:xfrm>
          <a:prstGeom prst="rect">
            <a:avLst/>
          </a:prstGeom>
        </p:spPr>
      </p:pic>
      <p:sp>
        <p:nvSpPr>
          <p:cNvPr id="35" name="TextBox 34">
            <a:extLst>
              <a:ext uri="{FF2B5EF4-FFF2-40B4-BE49-F238E27FC236}">
                <a16:creationId xmlns:a16="http://schemas.microsoft.com/office/drawing/2014/main" id="{0DF164A5-A3A2-66A8-4EAA-8015AA779855}"/>
              </a:ext>
            </a:extLst>
          </p:cNvPr>
          <p:cNvSpPr txBox="1"/>
          <p:nvPr/>
        </p:nvSpPr>
        <p:spPr>
          <a:xfrm rot="16200000">
            <a:off x="-438866" y="3649980"/>
            <a:ext cx="2339102" cy="369332"/>
          </a:xfrm>
          <a:prstGeom prst="rect">
            <a:avLst/>
          </a:prstGeom>
          <a:solidFill>
            <a:schemeClr val="bg1"/>
          </a:solidFill>
        </p:spPr>
        <p:txBody>
          <a:bodyPr wrap="none" rtlCol="0">
            <a:spAutoFit/>
          </a:bodyPr>
          <a:lstStyle/>
          <a:p>
            <a:r>
              <a:rPr lang="en-US" sz="1800" b="1" dirty="0"/>
              <a:t>Max strength (MPa)</a:t>
            </a:r>
          </a:p>
        </p:txBody>
      </p:sp>
      <p:sp>
        <p:nvSpPr>
          <p:cNvPr id="36" name="TextBox 35">
            <a:extLst>
              <a:ext uri="{FF2B5EF4-FFF2-40B4-BE49-F238E27FC236}">
                <a16:creationId xmlns:a16="http://schemas.microsoft.com/office/drawing/2014/main" id="{F64CFA88-8831-B943-CCDE-98ADCC2F124D}"/>
              </a:ext>
            </a:extLst>
          </p:cNvPr>
          <p:cNvSpPr txBox="1"/>
          <p:nvPr/>
        </p:nvSpPr>
        <p:spPr>
          <a:xfrm>
            <a:off x="1404984" y="5683636"/>
            <a:ext cx="4416594" cy="369332"/>
          </a:xfrm>
          <a:prstGeom prst="rect">
            <a:avLst/>
          </a:prstGeom>
          <a:solidFill>
            <a:schemeClr val="bg1"/>
          </a:solidFill>
        </p:spPr>
        <p:txBody>
          <a:bodyPr wrap="none" rtlCol="0">
            <a:spAutoFit/>
          </a:bodyPr>
          <a:lstStyle/>
          <a:p>
            <a:r>
              <a:rPr lang="en-US" sz="1800" b="1" i="1" dirty="0"/>
              <a:t>Displacement at complete failure (mm)</a:t>
            </a:r>
          </a:p>
        </p:txBody>
      </p:sp>
      <p:sp>
        <p:nvSpPr>
          <p:cNvPr id="16" name="TextBox 15">
            <a:extLst>
              <a:ext uri="{FF2B5EF4-FFF2-40B4-BE49-F238E27FC236}">
                <a16:creationId xmlns:a16="http://schemas.microsoft.com/office/drawing/2014/main" id="{6DEB42E5-2BFD-E8A5-CD94-9A8ED9E8C03C}"/>
              </a:ext>
            </a:extLst>
          </p:cNvPr>
          <p:cNvSpPr txBox="1"/>
          <p:nvPr/>
        </p:nvSpPr>
        <p:spPr>
          <a:xfrm>
            <a:off x="1789732" y="6001829"/>
            <a:ext cx="3480440" cy="369332"/>
          </a:xfrm>
          <a:prstGeom prst="rect">
            <a:avLst/>
          </a:prstGeom>
          <a:noFill/>
        </p:spPr>
        <p:txBody>
          <a:bodyPr wrap="none" rtlCol="0">
            <a:spAutoFit/>
          </a:bodyPr>
          <a:lstStyle/>
          <a:p>
            <a:r>
              <a:rPr lang="en-US" sz="1800" b="1" i="1" u="sng" dirty="0"/>
              <a:t>Including total joint yielding!!!</a:t>
            </a:r>
          </a:p>
        </p:txBody>
      </p:sp>
      <p:grpSp>
        <p:nvGrpSpPr>
          <p:cNvPr id="12" name="Group 11">
            <a:extLst>
              <a:ext uri="{FF2B5EF4-FFF2-40B4-BE49-F238E27FC236}">
                <a16:creationId xmlns:a16="http://schemas.microsoft.com/office/drawing/2014/main" id="{EEDA54CF-17BC-7C20-03A8-656BBCACE7F8}"/>
              </a:ext>
            </a:extLst>
          </p:cNvPr>
          <p:cNvGrpSpPr/>
          <p:nvPr/>
        </p:nvGrpSpPr>
        <p:grpSpPr>
          <a:xfrm rot="20834374">
            <a:off x="2345553" y="782786"/>
            <a:ext cx="2527237" cy="1956400"/>
            <a:chOff x="2392191" y="804322"/>
            <a:chExt cx="2527237" cy="1956400"/>
          </a:xfrm>
        </p:grpSpPr>
        <p:pic>
          <p:nvPicPr>
            <p:cNvPr id="7" name="Picture 6">
              <a:extLst>
                <a:ext uri="{FF2B5EF4-FFF2-40B4-BE49-F238E27FC236}">
                  <a16:creationId xmlns:a16="http://schemas.microsoft.com/office/drawing/2014/main" id="{DCD131E0-C425-5361-374B-B4A63C65A151}"/>
                </a:ext>
              </a:extLst>
            </p:cNvPr>
            <p:cNvPicPr>
              <a:picLocks noChangeAspect="1"/>
            </p:cNvPicPr>
            <p:nvPr/>
          </p:nvPicPr>
          <p:blipFill>
            <a:blip r:embed="rId5"/>
            <a:stretch>
              <a:fillRect/>
            </a:stretch>
          </p:blipFill>
          <p:spPr>
            <a:xfrm>
              <a:off x="2665793" y="937177"/>
              <a:ext cx="1807369" cy="1807369"/>
            </a:xfrm>
            <a:prstGeom prst="rect">
              <a:avLst/>
            </a:prstGeom>
          </p:spPr>
        </p:pic>
        <p:sp>
          <p:nvSpPr>
            <p:cNvPr id="11" name="Rectangle 10">
              <a:extLst>
                <a:ext uri="{FF2B5EF4-FFF2-40B4-BE49-F238E27FC236}">
                  <a16:creationId xmlns:a16="http://schemas.microsoft.com/office/drawing/2014/main" id="{076C525F-7E97-39BC-6BAA-D76A444EE833}"/>
                </a:ext>
              </a:extLst>
            </p:cNvPr>
            <p:cNvSpPr/>
            <p:nvPr/>
          </p:nvSpPr>
          <p:spPr>
            <a:xfrm rot="18977901">
              <a:off x="2403406" y="1335373"/>
              <a:ext cx="1559018" cy="134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4BFC576-B207-B633-6640-188F20A457CF}"/>
                </a:ext>
              </a:extLst>
            </p:cNvPr>
            <p:cNvSpPr/>
            <p:nvPr/>
          </p:nvSpPr>
          <p:spPr>
            <a:xfrm rot="2996127">
              <a:off x="3078602" y="1088952"/>
              <a:ext cx="971889" cy="1513726"/>
            </a:xfrm>
            <a:prstGeom prst="ellipse">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oon 9">
              <a:extLst>
                <a:ext uri="{FF2B5EF4-FFF2-40B4-BE49-F238E27FC236}">
                  <a16:creationId xmlns:a16="http://schemas.microsoft.com/office/drawing/2014/main" id="{DACFF4BD-D53B-4777-2F3C-641F0A17F85F}"/>
                </a:ext>
              </a:extLst>
            </p:cNvPr>
            <p:cNvSpPr/>
            <p:nvPr/>
          </p:nvSpPr>
          <p:spPr>
            <a:xfrm rot="7456344">
              <a:off x="3877122" y="549711"/>
              <a:ext cx="575050" cy="1084272"/>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a:extLst>
                <a:ext uri="{FF2B5EF4-FFF2-40B4-BE49-F238E27FC236}">
                  <a16:creationId xmlns:a16="http://schemas.microsoft.com/office/drawing/2014/main" id="{DCD77606-4242-1E1A-6495-242851967690}"/>
                </a:ext>
              </a:extLst>
            </p:cNvPr>
            <p:cNvSpPr/>
            <p:nvPr/>
          </p:nvSpPr>
          <p:spPr>
            <a:xfrm rot="18880907">
              <a:off x="2664086" y="1905035"/>
              <a:ext cx="583792" cy="1127581"/>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2B97D5F-0487-E213-47F5-0E320E4DC636}"/>
                </a:ext>
              </a:extLst>
            </p:cNvPr>
            <p:cNvSpPr/>
            <p:nvPr/>
          </p:nvSpPr>
          <p:spPr>
            <a:xfrm rot="18977901">
              <a:off x="3360410" y="2120502"/>
              <a:ext cx="1559018" cy="134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86410B99-AE93-355A-A2B3-433C3AA97DFF}"/>
                </a:ext>
              </a:extLst>
            </p:cNvPr>
            <p:cNvSpPr/>
            <p:nvPr/>
          </p:nvSpPr>
          <p:spPr>
            <a:xfrm rot="10087854">
              <a:off x="4124670" y="845479"/>
              <a:ext cx="575050" cy="1089880"/>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89871BCF-2E9C-EE23-2A21-7A9706D8E8ED}"/>
              </a:ext>
            </a:extLst>
          </p:cNvPr>
          <p:cNvGrpSpPr/>
          <p:nvPr/>
        </p:nvGrpSpPr>
        <p:grpSpPr>
          <a:xfrm>
            <a:off x="4610805" y="2700514"/>
            <a:ext cx="1406380" cy="1475388"/>
            <a:chOff x="5347905" y="2308026"/>
            <a:chExt cx="1406380" cy="1475388"/>
          </a:xfrm>
        </p:grpSpPr>
        <p:pic>
          <p:nvPicPr>
            <p:cNvPr id="9" name="Picture 8">
              <a:extLst>
                <a:ext uri="{FF2B5EF4-FFF2-40B4-BE49-F238E27FC236}">
                  <a16:creationId xmlns:a16="http://schemas.microsoft.com/office/drawing/2014/main" id="{DB9CF22C-7704-EE15-9416-0610FCC0BA6D}"/>
                </a:ext>
              </a:extLst>
            </p:cNvPr>
            <p:cNvPicPr>
              <a:picLocks noChangeAspect="1"/>
            </p:cNvPicPr>
            <p:nvPr/>
          </p:nvPicPr>
          <p:blipFill>
            <a:blip r:embed="rId6"/>
            <a:stretch>
              <a:fillRect/>
            </a:stretch>
          </p:blipFill>
          <p:spPr>
            <a:xfrm>
              <a:off x="5564460" y="2616994"/>
              <a:ext cx="909161" cy="942022"/>
            </a:xfrm>
            <a:prstGeom prst="rect">
              <a:avLst/>
            </a:prstGeom>
          </p:spPr>
        </p:pic>
        <p:sp>
          <p:nvSpPr>
            <p:cNvPr id="15" name="Block Arc 14">
              <a:extLst>
                <a:ext uri="{FF2B5EF4-FFF2-40B4-BE49-F238E27FC236}">
                  <a16:creationId xmlns:a16="http://schemas.microsoft.com/office/drawing/2014/main" id="{1E397E04-F283-516E-8E87-4159738B69EA}"/>
                </a:ext>
              </a:extLst>
            </p:cNvPr>
            <p:cNvSpPr/>
            <p:nvPr/>
          </p:nvSpPr>
          <p:spPr>
            <a:xfrm>
              <a:off x="5347905" y="2308026"/>
              <a:ext cx="1406380" cy="1475388"/>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lock Arc 40">
              <a:extLst>
                <a:ext uri="{FF2B5EF4-FFF2-40B4-BE49-F238E27FC236}">
                  <a16:creationId xmlns:a16="http://schemas.microsoft.com/office/drawing/2014/main" id="{12F472F8-00A6-6DE9-C0C0-6F14D531B3FD}"/>
                </a:ext>
              </a:extLst>
            </p:cNvPr>
            <p:cNvSpPr/>
            <p:nvPr/>
          </p:nvSpPr>
          <p:spPr>
            <a:xfrm rot="10800000">
              <a:off x="5347905" y="2308026"/>
              <a:ext cx="1406380" cy="1475388"/>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Oval 21">
              <a:extLst>
                <a:ext uri="{FF2B5EF4-FFF2-40B4-BE49-F238E27FC236}">
                  <a16:creationId xmlns:a16="http://schemas.microsoft.com/office/drawing/2014/main" id="{69A9255A-3B36-5BF8-CD38-F0079845984B}"/>
                </a:ext>
              </a:extLst>
            </p:cNvPr>
            <p:cNvSpPr>
              <a:spLocks noChangeAspect="1"/>
            </p:cNvSpPr>
            <p:nvPr/>
          </p:nvSpPr>
          <p:spPr>
            <a:xfrm rot="5400000">
              <a:off x="5767866" y="2775212"/>
              <a:ext cx="558922" cy="558165"/>
            </a:xfrm>
            <a:prstGeom prst="ellipse">
              <a:avLst/>
            </a:prstGeom>
            <a:solidFill>
              <a:srgbClr val="00B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Arrow: Right 41">
            <a:extLst>
              <a:ext uri="{FF2B5EF4-FFF2-40B4-BE49-F238E27FC236}">
                <a16:creationId xmlns:a16="http://schemas.microsoft.com/office/drawing/2014/main" id="{D743E50D-165B-D49F-308D-C80A7558C5B2}"/>
              </a:ext>
            </a:extLst>
          </p:cNvPr>
          <p:cNvSpPr/>
          <p:nvPr/>
        </p:nvSpPr>
        <p:spPr>
          <a:xfrm>
            <a:off x="3897916" y="3259063"/>
            <a:ext cx="919566" cy="42833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Arrow: Right 42">
            <a:extLst>
              <a:ext uri="{FF2B5EF4-FFF2-40B4-BE49-F238E27FC236}">
                <a16:creationId xmlns:a16="http://schemas.microsoft.com/office/drawing/2014/main" id="{C8530EAF-08CD-A160-85FB-1700F0CF7669}"/>
              </a:ext>
            </a:extLst>
          </p:cNvPr>
          <p:cNvSpPr/>
          <p:nvPr/>
        </p:nvSpPr>
        <p:spPr>
          <a:xfrm rot="18289153">
            <a:off x="1740941" y="2137924"/>
            <a:ext cx="919566" cy="4283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BBC1A40-62FD-B4AC-FF3A-A80880951E07}"/>
              </a:ext>
            </a:extLst>
          </p:cNvPr>
          <p:cNvSpPr txBox="1"/>
          <p:nvPr/>
        </p:nvSpPr>
        <p:spPr>
          <a:xfrm>
            <a:off x="3879032" y="2641459"/>
            <a:ext cx="2723823" cy="369332"/>
          </a:xfrm>
          <a:prstGeom prst="rect">
            <a:avLst/>
          </a:prstGeom>
          <a:noFill/>
        </p:spPr>
        <p:txBody>
          <a:bodyPr wrap="none" rtlCol="0">
            <a:spAutoFit/>
          </a:bodyPr>
          <a:lstStyle/>
          <a:p>
            <a:r>
              <a:rPr lang="en-US" sz="1800" b="1" dirty="0"/>
              <a:t>High damage tolerance</a:t>
            </a:r>
          </a:p>
        </p:txBody>
      </p:sp>
      <p:sp>
        <p:nvSpPr>
          <p:cNvPr id="45" name="TextBox 44">
            <a:extLst>
              <a:ext uri="{FF2B5EF4-FFF2-40B4-BE49-F238E27FC236}">
                <a16:creationId xmlns:a16="http://schemas.microsoft.com/office/drawing/2014/main" id="{5C2707A4-A3C5-F52E-69FB-9AB057ED4193}"/>
              </a:ext>
            </a:extLst>
          </p:cNvPr>
          <p:cNvSpPr txBox="1"/>
          <p:nvPr/>
        </p:nvSpPr>
        <p:spPr>
          <a:xfrm>
            <a:off x="1385455" y="1190622"/>
            <a:ext cx="1723667" cy="646331"/>
          </a:xfrm>
          <a:prstGeom prst="rect">
            <a:avLst/>
          </a:prstGeom>
          <a:noFill/>
        </p:spPr>
        <p:txBody>
          <a:bodyPr wrap="square" rtlCol="0">
            <a:spAutoFit/>
          </a:bodyPr>
          <a:lstStyle/>
          <a:p>
            <a:r>
              <a:rPr lang="en-US" sz="1800" b="1" dirty="0"/>
              <a:t>Poor damage tolerance</a:t>
            </a:r>
          </a:p>
        </p:txBody>
      </p:sp>
      <p:grpSp>
        <p:nvGrpSpPr>
          <p:cNvPr id="46" name="Group 45">
            <a:extLst>
              <a:ext uri="{FF2B5EF4-FFF2-40B4-BE49-F238E27FC236}">
                <a16:creationId xmlns:a16="http://schemas.microsoft.com/office/drawing/2014/main" id="{C5AECA7D-2F28-316A-1CD3-29CCA2B558BE}"/>
              </a:ext>
            </a:extLst>
          </p:cNvPr>
          <p:cNvGrpSpPr/>
          <p:nvPr/>
        </p:nvGrpSpPr>
        <p:grpSpPr>
          <a:xfrm>
            <a:off x="6938523" y="3846981"/>
            <a:ext cx="857598" cy="1637527"/>
            <a:chOff x="3862850" y="1850202"/>
            <a:chExt cx="1386661" cy="2647737"/>
          </a:xfrm>
        </p:grpSpPr>
        <p:sp>
          <p:nvSpPr>
            <p:cNvPr id="47" name="Diamond 46">
              <a:extLst>
                <a:ext uri="{FF2B5EF4-FFF2-40B4-BE49-F238E27FC236}">
                  <a16:creationId xmlns:a16="http://schemas.microsoft.com/office/drawing/2014/main" id="{52BA1242-E6A0-5976-BA15-486C4ADFCB51}"/>
                </a:ext>
              </a:extLst>
            </p:cNvPr>
            <p:cNvSpPr/>
            <p:nvPr/>
          </p:nvSpPr>
          <p:spPr>
            <a:xfrm rot="468435">
              <a:off x="4215629" y="1850202"/>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Diamond 47">
              <a:extLst>
                <a:ext uri="{FF2B5EF4-FFF2-40B4-BE49-F238E27FC236}">
                  <a16:creationId xmlns:a16="http://schemas.microsoft.com/office/drawing/2014/main" id="{5CC61CE7-0619-E418-CAD7-3F9E6E450EDF}"/>
                </a:ext>
              </a:extLst>
            </p:cNvPr>
            <p:cNvSpPr/>
            <p:nvPr/>
          </p:nvSpPr>
          <p:spPr>
            <a:xfrm rot="468435">
              <a:off x="4385352" y="2546312"/>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Diamond 48">
              <a:extLst>
                <a:ext uri="{FF2B5EF4-FFF2-40B4-BE49-F238E27FC236}">
                  <a16:creationId xmlns:a16="http://schemas.microsoft.com/office/drawing/2014/main" id="{D89A0CBE-8C41-5B64-8575-502096CF657A}"/>
                </a:ext>
              </a:extLst>
            </p:cNvPr>
            <p:cNvSpPr/>
            <p:nvPr/>
          </p:nvSpPr>
          <p:spPr>
            <a:xfrm rot="468435">
              <a:off x="4037511" y="3180475"/>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Diamond 49">
              <a:extLst>
                <a:ext uri="{FF2B5EF4-FFF2-40B4-BE49-F238E27FC236}">
                  <a16:creationId xmlns:a16="http://schemas.microsoft.com/office/drawing/2014/main" id="{91052DC5-B87E-A785-DF0A-6BA830C78B3F}"/>
                </a:ext>
              </a:extLst>
            </p:cNvPr>
            <p:cNvSpPr/>
            <p:nvPr/>
          </p:nvSpPr>
          <p:spPr>
            <a:xfrm rot="468435">
              <a:off x="3862850" y="2477670"/>
              <a:ext cx="516260" cy="1317464"/>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Parallelogram 50">
              <a:extLst>
                <a:ext uri="{FF2B5EF4-FFF2-40B4-BE49-F238E27FC236}">
                  <a16:creationId xmlns:a16="http://schemas.microsoft.com/office/drawing/2014/main" id="{8FA2A8E6-10EB-01F4-BC7B-40C007AE9AA3}"/>
                </a:ext>
              </a:extLst>
            </p:cNvPr>
            <p:cNvSpPr/>
            <p:nvPr/>
          </p:nvSpPr>
          <p:spPr>
            <a:xfrm>
              <a:off x="4208644" y="3888640"/>
              <a:ext cx="499072" cy="601565"/>
            </a:xfrm>
            <a:prstGeom prst="parallelogram">
              <a:avLst>
                <a:gd name="adj" fmla="val 6950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arallelogram 51">
              <a:extLst>
                <a:ext uri="{FF2B5EF4-FFF2-40B4-BE49-F238E27FC236}">
                  <a16:creationId xmlns:a16="http://schemas.microsoft.com/office/drawing/2014/main" id="{E0C99065-0561-DF3B-B6E2-C5B628210EAF}"/>
                </a:ext>
              </a:extLst>
            </p:cNvPr>
            <p:cNvSpPr/>
            <p:nvPr/>
          </p:nvSpPr>
          <p:spPr>
            <a:xfrm>
              <a:off x="4533055" y="3265267"/>
              <a:ext cx="530151" cy="626606"/>
            </a:xfrm>
            <a:prstGeom prst="parallelogram">
              <a:avLst>
                <a:gd name="adj" fmla="val 679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Parallelogram 52">
              <a:extLst>
                <a:ext uri="{FF2B5EF4-FFF2-40B4-BE49-F238E27FC236}">
                  <a16:creationId xmlns:a16="http://schemas.microsoft.com/office/drawing/2014/main" id="{3751F509-C683-C28D-EA5E-A501FB1F8DC3}"/>
                </a:ext>
              </a:extLst>
            </p:cNvPr>
            <p:cNvSpPr/>
            <p:nvPr/>
          </p:nvSpPr>
          <p:spPr>
            <a:xfrm flipH="1">
              <a:off x="4734474" y="2547350"/>
              <a:ext cx="328731" cy="729568"/>
            </a:xfrm>
            <a:prstGeom prst="parallelogram">
              <a:avLst>
                <a:gd name="adj" fmla="val 460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Parallelogram 53">
              <a:extLst>
                <a:ext uri="{FF2B5EF4-FFF2-40B4-BE49-F238E27FC236}">
                  <a16:creationId xmlns:a16="http://schemas.microsoft.com/office/drawing/2014/main" id="{052CC00F-C490-67F5-BDBD-91F296D73F44}"/>
                </a:ext>
              </a:extLst>
            </p:cNvPr>
            <p:cNvSpPr/>
            <p:nvPr/>
          </p:nvSpPr>
          <p:spPr>
            <a:xfrm flipH="1">
              <a:off x="4562547" y="1851240"/>
              <a:ext cx="346049" cy="702806"/>
            </a:xfrm>
            <a:prstGeom prst="parallelogram">
              <a:avLst>
                <a:gd name="adj" fmla="val 5283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Parallelogram 54">
              <a:extLst>
                <a:ext uri="{FF2B5EF4-FFF2-40B4-BE49-F238E27FC236}">
                  <a16:creationId xmlns:a16="http://schemas.microsoft.com/office/drawing/2014/main" id="{141DC62E-C553-4820-A093-8EC0F4A6EA94}"/>
                </a:ext>
              </a:extLst>
            </p:cNvPr>
            <p:cNvSpPr/>
            <p:nvPr/>
          </p:nvSpPr>
          <p:spPr>
            <a:xfrm>
              <a:off x="4375516" y="3281239"/>
              <a:ext cx="873995" cy="1208965"/>
            </a:xfrm>
            <a:prstGeom prst="parallelogram">
              <a:avLst>
                <a:gd name="adj" fmla="val 79507"/>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arallelogram 55">
              <a:extLst>
                <a:ext uri="{FF2B5EF4-FFF2-40B4-BE49-F238E27FC236}">
                  <a16:creationId xmlns:a16="http://schemas.microsoft.com/office/drawing/2014/main" id="{C7700880-1986-0EDB-B192-EBCAF9D9443C}"/>
                </a:ext>
              </a:extLst>
            </p:cNvPr>
            <p:cNvSpPr/>
            <p:nvPr/>
          </p:nvSpPr>
          <p:spPr>
            <a:xfrm flipH="1">
              <a:off x="4743478" y="1851240"/>
              <a:ext cx="506033" cy="1425678"/>
            </a:xfrm>
            <a:prstGeom prst="parallelogram">
              <a:avLst>
                <a:gd name="adj" fmla="val 66003"/>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AC915D9C-E2B4-DA32-BBFB-3A2EAE394F3C}"/>
              </a:ext>
            </a:extLst>
          </p:cNvPr>
          <p:cNvGrpSpPr/>
          <p:nvPr/>
        </p:nvGrpSpPr>
        <p:grpSpPr>
          <a:xfrm>
            <a:off x="6334406" y="4597130"/>
            <a:ext cx="322932" cy="82564"/>
            <a:chOff x="4118606" y="1743070"/>
            <a:chExt cx="522152" cy="133498"/>
          </a:xfrm>
        </p:grpSpPr>
        <p:grpSp>
          <p:nvGrpSpPr>
            <p:cNvPr id="58" name="Group 57">
              <a:extLst>
                <a:ext uri="{FF2B5EF4-FFF2-40B4-BE49-F238E27FC236}">
                  <a16:creationId xmlns:a16="http://schemas.microsoft.com/office/drawing/2014/main" id="{40C33F5B-DDCA-F0D7-79A1-0AF18429ED4A}"/>
                </a:ext>
              </a:extLst>
            </p:cNvPr>
            <p:cNvGrpSpPr/>
            <p:nvPr/>
          </p:nvGrpSpPr>
          <p:grpSpPr>
            <a:xfrm>
              <a:off x="4118606" y="1743247"/>
              <a:ext cx="522152" cy="133321"/>
              <a:chOff x="4118606" y="1743247"/>
              <a:chExt cx="522152" cy="133321"/>
            </a:xfrm>
          </p:grpSpPr>
          <p:sp>
            <p:nvSpPr>
              <p:cNvPr id="60" name="Rectangle 59">
                <a:extLst>
                  <a:ext uri="{FF2B5EF4-FFF2-40B4-BE49-F238E27FC236}">
                    <a16:creationId xmlns:a16="http://schemas.microsoft.com/office/drawing/2014/main" id="{A4034BBE-F469-1B22-3D40-8C6B335B7441}"/>
                  </a:ext>
                </a:extLst>
              </p:cNvPr>
              <p:cNvSpPr/>
              <p:nvPr/>
            </p:nvSpPr>
            <p:spPr>
              <a:xfrm>
                <a:off x="4167916" y="1743247"/>
                <a:ext cx="294724" cy="1333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Isosceles Triangle 60">
                <a:extLst>
                  <a:ext uri="{FF2B5EF4-FFF2-40B4-BE49-F238E27FC236}">
                    <a16:creationId xmlns:a16="http://schemas.microsoft.com/office/drawing/2014/main" id="{36E485AE-CB53-9344-7807-61B15D9A8E47}"/>
                  </a:ext>
                </a:extLst>
              </p:cNvPr>
              <p:cNvSpPr/>
              <p:nvPr/>
            </p:nvSpPr>
            <p:spPr>
              <a:xfrm rot="5400000">
                <a:off x="4486005" y="1721815"/>
                <a:ext cx="133320" cy="176186"/>
              </a:xfrm>
              <a:prstGeom prst="triangl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7917A3BA-7E70-5C50-9C10-80D7AC25349A}"/>
                  </a:ext>
                </a:extLst>
              </p:cNvPr>
              <p:cNvSpPr/>
              <p:nvPr/>
            </p:nvSpPr>
            <p:spPr>
              <a:xfrm>
                <a:off x="4118606" y="1743247"/>
                <a:ext cx="89616" cy="133320"/>
              </a:xfrm>
              <a:prstGeom prst="ellips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6AC6D467-A29E-4CE5-A1A6-BA06D8FD24FE}"/>
                  </a:ext>
                </a:extLst>
              </p:cNvPr>
              <p:cNvSpPr/>
              <p:nvPr/>
            </p:nvSpPr>
            <p:spPr>
              <a:xfrm>
                <a:off x="4398590" y="1743247"/>
                <a:ext cx="89616" cy="133320"/>
              </a:xfrm>
              <a:prstGeom prst="ellipse">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5F3984B5-E408-3A57-FEA4-0C288DAF48BD}"/>
                  </a:ext>
                </a:extLst>
              </p:cNvPr>
              <p:cNvSpPr/>
              <p:nvPr/>
            </p:nvSpPr>
            <p:spPr>
              <a:xfrm>
                <a:off x="4370193" y="1755151"/>
                <a:ext cx="82296" cy="109728"/>
              </a:xfrm>
              <a:prstGeom prst="rect">
                <a:avLst/>
              </a:prstGeom>
              <a:solidFill>
                <a:schemeClr val="bg1">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9" name="Straight Connector 58">
              <a:extLst>
                <a:ext uri="{FF2B5EF4-FFF2-40B4-BE49-F238E27FC236}">
                  <a16:creationId xmlns:a16="http://schemas.microsoft.com/office/drawing/2014/main" id="{6EB32DE0-DB8C-ACA8-59C6-67DFBEB1BEB9}"/>
                </a:ext>
              </a:extLst>
            </p:cNvPr>
            <p:cNvCxnSpPr/>
            <p:nvPr/>
          </p:nvCxnSpPr>
          <p:spPr>
            <a:xfrm>
              <a:off x="4341014" y="1743070"/>
              <a:ext cx="11191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4BE70426-23EF-3DA4-DDBC-157C1C201372}"/>
              </a:ext>
            </a:extLst>
          </p:cNvPr>
          <p:cNvCxnSpPr/>
          <p:nvPr/>
        </p:nvCxnSpPr>
        <p:spPr>
          <a:xfrm flipV="1">
            <a:off x="6704465" y="4638466"/>
            <a:ext cx="495046" cy="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01CC733-F032-2D0A-4B3A-21EA4EBCC515}"/>
              </a:ext>
            </a:extLst>
          </p:cNvPr>
          <p:cNvSpPr txBox="1"/>
          <p:nvPr/>
        </p:nvSpPr>
        <p:spPr>
          <a:xfrm>
            <a:off x="5251199" y="4449609"/>
            <a:ext cx="1123581" cy="338554"/>
          </a:xfrm>
          <a:prstGeom prst="rect">
            <a:avLst/>
          </a:prstGeom>
          <a:noFill/>
        </p:spPr>
        <p:txBody>
          <a:bodyPr wrap="square" rtlCol="0">
            <a:spAutoFit/>
          </a:bodyPr>
          <a:lstStyle/>
          <a:p>
            <a:r>
              <a:rPr lang="en-US" sz="1600" b="1" dirty="0"/>
              <a:t>projectile</a:t>
            </a:r>
          </a:p>
        </p:txBody>
      </p:sp>
      <p:cxnSp>
        <p:nvCxnSpPr>
          <p:cNvPr id="67" name="Straight Arrow Connector 66">
            <a:extLst>
              <a:ext uri="{FF2B5EF4-FFF2-40B4-BE49-F238E27FC236}">
                <a16:creationId xmlns:a16="http://schemas.microsoft.com/office/drawing/2014/main" id="{DF3F7470-B510-F26F-A3F7-13366B9ADA2D}"/>
              </a:ext>
            </a:extLst>
          </p:cNvPr>
          <p:cNvCxnSpPr/>
          <p:nvPr/>
        </p:nvCxnSpPr>
        <p:spPr>
          <a:xfrm flipH="1" flipV="1">
            <a:off x="7437184" y="5211207"/>
            <a:ext cx="159549" cy="252903"/>
          </a:xfrm>
          <a:prstGeom prst="straightConnector1">
            <a:avLst/>
          </a:prstGeom>
          <a:ln w="3492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2F8D6CA-301D-E4AA-99E1-282B879F9916}"/>
              </a:ext>
            </a:extLst>
          </p:cNvPr>
          <p:cNvCxnSpPr/>
          <p:nvPr/>
        </p:nvCxnSpPr>
        <p:spPr>
          <a:xfrm>
            <a:off x="6999909" y="3641202"/>
            <a:ext cx="235502" cy="402978"/>
          </a:xfrm>
          <a:prstGeom prst="straightConnector1">
            <a:avLst/>
          </a:prstGeom>
          <a:ln w="34925">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6420A218-B76F-A75D-58CA-B1AF99E8FDAD}"/>
              </a:ext>
            </a:extLst>
          </p:cNvPr>
          <p:cNvCxnSpPr/>
          <p:nvPr/>
        </p:nvCxnSpPr>
        <p:spPr>
          <a:xfrm flipH="1">
            <a:off x="7659963" y="3806550"/>
            <a:ext cx="328775" cy="160913"/>
          </a:xfrm>
          <a:prstGeom prst="straightConnector1">
            <a:avLst/>
          </a:prstGeom>
          <a:ln w="34925">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4FFEE89-7C2A-20AA-5C2A-71ADC9D7E2D0}"/>
              </a:ext>
            </a:extLst>
          </p:cNvPr>
          <p:cNvSpPr txBox="1"/>
          <p:nvPr/>
        </p:nvSpPr>
        <p:spPr>
          <a:xfrm>
            <a:off x="7934413" y="3499607"/>
            <a:ext cx="979554" cy="584775"/>
          </a:xfrm>
          <a:prstGeom prst="rect">
            <a:avLst/>
          </a:prstGeom>
          <a:noFill/>
        </p:spPr>
        <p:txBody>
          <a:bodyPr wrap="square" rtlCol="0">
            <a:spAutoFit/>
          </a:bodyPr>
          <a:lstStyle/>
          <a:p>
            <a:r>
              <a:rPr lang="en-US" sz="1600" b="1" dirty="0"/>
              <a:t>backing plate</a:t>
            </a:r>
          </a:p>
        </p:txBody>
      </p:sp>
      <p:sp>
        <p:nvSpPr>
          <p:cNvPr id="71" name="TextBox 70">
            <a:extLst>
              <a:ext uri="{FF2B5EF4-FFF2-40B4-BE49-F238E27FC236}">
                <a16:creationId xmlns:a16="http://schemas.microsoft.com/office/drawing/2014/main" id="{25C5A75C-3622-6F78-0E3B-3E9B86852767}"/>
              </a:ext>
            </a:extLst>
          </p:cNvPr>
          <p:cNvSpPr txBox="1"/>
          <p:nvPr/>
        </p:nvSpPr>
        <p:spPr>
          <a:xfrm>
            <a:off x="6341471" y="3116358"/>
            <a:ext cx="1216443" cy="584775"/>
          </a:xfrm>
          <a:prstGeom prst="rect">
            <a:avLst/>
          </a:prstGeom>
          <a:noFill/>
        </p:spPr>
        <p:txBody>
          <a:bodyPr wrap="square" rtlCol="0">
            <a:spAutoFit/>
          </a:bodyPr>
          <a:lstStyle/>
          <a:p>
            <a:r>
              <a:rPr lang="en-US" sz="1600" b="1" dirty="0"/>
              <a:t>ceramic strike face</a:t>
            </a:r>
          </a:p>
        </p:txBody>
      </p:sp>
      <p:sp>
        <p:nvSpPr>
          <p:cNvPr id="72" name="TextBox 71">
            <a:extLst>
              <a:ext uri="{FF2B5EF4-FFF2-40B4-BE49-F238E27FC236}">
                <a16:creationId xmlns:a16="http://schemas.microsoft.com/office/drawing/2014/main" id="{5C0B6C28-B8B6-4267-D98B-577A7CF23AD1}"/>
              </a:ext>
            </a:extLst>
          </p:cNvPr>
          <p:cNvSpPr txBox="1"/>
          <p:nvPr/>
        </p:nvSpPr>
        <p:spPr>
          <a:xfrm>
            <a:off x="7478316" y="5420105"/>
            <a:ext cx="1077796" cy="338554"/>
          </a:xfrm>
          <a:prstGeom prst="rect">
            <a:avLst/>
          </a:prstGeom>
          <a:noFill/>
        </p:spPr>
        <p:txBody>
          <a:bodyPr wrap="square" rtlCol="0">
            <a:spAutoFit/>
          </a:bodyPr>
          <a:lstStyle/>
          <a:p>
            <a:r>
              <a:rPr lang="en-US" sz="1600" b="1" dirty="0"/>
              <a:t>adhesive</a:t>
            </a:r>
          </a:p>
        </p:txBody>
      </p:sp>
      <p:cxnSp>
        <p:nvCxnSpPr>
          <p:cNvPr id="73" name="Straight Connector 72">
            <a:extLst>
              <a:ext uri="{FF2B5EF4-FFF2-40B4-BE49-F238E27FC236}">
                <a16:creationId xmlns:a16="http://schemas.microsoft.com/office/drawing/2014/main" id="{2E419525-2290-78BF-5576-FFE6E4D28872}"/>
              </a:ext>
            </a:extLst>
          </p:cNvPr>
          <p:cNvCxnSpPr>
            <a:cxnSpLocks/>
          </p:cNvCxnSpPr>
          <p:nvPr/>
        </p:nvCxnSpPr>
        <p:spPr>
          <a:xfrm rot="-180000" flipH="1">
            <a:off x="7227197" y="4732024"/>
            <a:ext cx="485147" cy="7477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848C87C-40EE-C7E8-4E48-59F23DCE96B7}"/>
              </a:ext>
            </a:extLst>
          </p:cNvPr>
          <p:cNvCxnSpPr>
            <a:cxnSpLocks/>
          </p:cNvCxnSpPr>
          <p:nvPr/>
        </p:nvCxnSpPr>
        <p:spPr>
          <a:xfrm rot="-240000">
            <a:off x="7519805" y="3847623"/>
            <a:ext cx="144528" cy="882062"/>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655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5822FD9-D23F-DC6D-2CF6-901FEA11295D}"/>
              </a:ext>
            </a:extLst>
          </p:cNvPr>
          <p:cNvGrpSpPr/>
          <p:nvPr/>
        </p:nvGrpSpPr>
        <p:grpSpPr>
          <a:xfrm>
            <a:off x="737755" y="2278380"/>
            <a:ext cx="5509260" cy="3642443"/>
            <a:chOff x="2156460" y="1508760"/>
            <a:chExt cx="5509260" cy="3642443"/>
          </a:xfrm>
        </p:grpSpPr>
        <p:pic>
          <p:nvPicPr>
            <p:cNvPr id="20" name="Picture 19">
              <a:extLst>
                <a:ext uri="{FF2B5EF4-FFF2-40B4-BE49-F238E27FC236}">
                  <a16:creationId xmlns:a16="http://schemas.microsoft.com/office/drawing/2014/main" id="{EFC789BF-BF60-24F4-5B1A-12BBA45F7F5E}"/>
                </a:ext>
              </a:extLst>
            </p:cNvPr>
            <p:cNvPicPr>
              <a:picLocks noChangeAspect="1"/>
            </p:cNvPicPr>
            <p:nvPr/>
          </p:nvPicPr>
          <p:blipFill>
            <a:blip r:embed="rId2"/>
            <a:stretch>
              <a:fillRect/>
            </a:stretch>
          </p:blipFill>
          <p:spPr>
            <a:xfrm>
              <a:off x="2156460" y="1622976"/>
              <a:ext cx="5372100" cy="3528227"/>
            </a:xfrm>
            <a:prstGeom prst="rect">
              <a:avLst/>
            </a:prstGeom>
          </p:spPr>
        </p:pic>
        <p:cxnSp>
          <p:nvCxnSpPr>
            <p:cNvPr id="13" name="Straight Connector 12">
              <a:extLst>
                <a:ext uri="{FF2B5EF4-FFF2-40B4-BE49-F238E27FC236}">
                  <a16:creationId xmlns:a16="http://schemas.microsoft.com/office/drawing/2014/main" id="{A758F9E4-A5F1-4B2A-045D-7690B386EFAC}"/>
                </a:ext>
              </a:extLst>
            </p:cNvPr>
            <p:cNvCxnSpPr/>
            <p:nvPr/>
          </p:nvCxnSpPr>
          <p:spPr>
            <a:xfrm flipV="1">
              <a:off x="2606040" y="150876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99A2AD-8A80-C8F0-9054-5FD646218605}"/>
                </a:ext>
              </a:extLst>
            </p:cNvPr>
            <p:cNvCxnSpPr>
              <a:cxnSpLocks/>
            </p:cNvCxnSpPr>
            <p:nvPr/>
          </p:nvCxnSpPr>
          <p:spPr>
            <a:xfrm>
              <a:off x="2606040" y="4625340"/>
              <a:ext cx="5059680" cy="0"/>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3" name="Title 2"/>
          <p:cNvSpPr>
            <a:spLocks noGrp="1"/>
          </p:cNvSpPr>
          <p:nvPr>
            <p:ph type="title"/>
          </p:nvPr>
        </p:nvSpPr>
        <p:spPr/>
        <p:txBody>
          <a:bodyPr/>
          <a:lstStyle/>
          <a:p>
            <a:r>
              <a:rPr lang="en-US" dirty="0"/>
              <a:t>Army capability gaps &amp; commercial opportunity</a:t>
            </a:r>
          </a:p>
        </p:txBody>
      </p:sp>
      <p:cxnSp>
        <p:nvCxnSpPr>
          <p:cNvPr id="14" name="Straight Connector 13">
            <a:extLst>
              <a:ext uri="{FF2B5EF4-FFF2-40B4-BE49-F238E27FC236}">
                <a16:creationId xmlns:a16="http://schemas.microsoft.com/office/drawing/2014/main" id="{336BAD65-B856-CC56-9924-ADB91CAA8473}"/>
              </a:ext>
            </a:extLst>
          </p:cNvPr>
          <p:cNvCxnSpPr/>
          <p:nvPr/>
        </p:nvCxnSpPr>
        <p:spPr>
          <a:xfrm flipV="1">
            <a:off x="1188720" y="2278380"/>
            <a:ext cx="0" cy="311658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4F7CAD87-0376-8D59-1E49-0C6529C5D94B}"/>
              </a:ext>
            </a:extLst>
          </p:cNvPr>
          <p:cNvPicPr>
            <a:picLocks noChangeAspect="1"/>
          </p:cNvPicPr>
          <p:nvPr/>
        </p:nvPicPr>
        <p:blipFill>
          <a:blip r:embed="rId3"/>
          <a:stretch>
            <a:fillRect/>
          </a:stretch>
        </p:blipFill>
        <p:spPr>
          <a:xfrm>
            <a:off x="717999" y="2390352"/>
            <a:ext cx="398708" cy="3794760"/>
          </a:xfrm>
          <a:prstGeom prst="rect">
            <a:avLst/>
          </a:prstGeom>
        </p:spPr>
      </p:pic>
      <p:sp>
        <p:nvSpPr>
          <p:cNvPr id="26" name="TextBox 25">
            <a:extLst>
              <a:ext uri="{FF2B5EF4-FFF2-40B4-BE49-F238E27FC236}">
                <a16:creationId xmlns:a16="http://schemas.microsoft.com/office/drawing/2014/main" id="{5DE2C3DA-8962-4DF5-7E6C-3D094C5B9A67}"/>
              </a:ext>
            </a:extLst>
          </p:cNvPr>
          <p:cNvSpPr txBox="1"/>
          <p:nvPr/>
        </p:nvSpPr>
        <p:spPr>
          <a:xfrm rot="16200000">
            <a:off x="-438866" y="3649980"/>
            <a:ext cx="2339102" cy="369332"/>
          </a:xfrm>
          <a:prstGeom prst="rect">
            <a:avLst/>
          </a:prstGeom>
          <a:solidFill>
            <a:schemeClr val="bg1"/>
          </a:solidFill>
        </p:spPr>
        <p:txBody>
          <a:bodyPr wrap="none" rtlCol="0">
            <a:spAutoFit/>
          </a:bodyPr>
          <a:lstStyle/>
          <a:p>
            <a:r>
              <a:rPr lang="en-US" sz="1800" b="1" dirty="0"/>
              <a:t>Max strength (MPa)</a:t>
            </a:r>
          </a:p>
        </p:txBody>
      </p:sp>
      <p:sp>
        <p:nvSpPr>
          <p:cNvPr id="28" name="TextBox 27">
            <a:extLst>
              <a:ext uri="{FF2B5EF4-FFF2-40B4-BE49-F238E27FC236}">
                <a16:creationId xmlns:a16="http://schemas.microsoft.com/office/drawing/2014/main" id="{9ACDB587-5389-2115-566C-04DA7F200D71}"/>
              </a:ext>
            </a:extLst>
          </p:cNvPr>
          <p:cNvSpPr txBox="1"/>
          <p:nvPr/>
        </p:nvSpPr>
        <p:spPr>
          <a:xfrm>
            <a:off x="1404984" y="5683636"/>
            <a:ext cx="4416594" cy="369332"/>
          </a:xfrm>
          <a:prstGeom prst="rect">
            <a:avLst/>
          </a:prstGeom>
          <a:solidFill>
            <a:schemeClr val="bg1"/>
          </a:solidFill>
        </p:spPr>
        <p:txBody>
          <a:bodyPr wrap="none" rtlCol="0">
            <a:spAutoFit/>
          </a:bodyPr>
          <a:lstStyle/>
          <a:p>
            <a:r>
              <a:rPr lang="en-US" sz="1800" b="1" dirty="0"/>
              <a:t>Displacement at complete failure (mm)</a:t>
            </a:r>
          </a:p>
        </p:txBody>
      </p:sp>
      <p:sp>
        <p:nvSpPr>
          <p:cNvPr id="2" name="Oval 1">
            <a:extLst>
              <a:ext uri="{FF2B5EF4-FFF2-40B4-BE49-F238E27FC236}">
                <a16:creationId xmlns:a16="http://schemas.microsoft.com/office/drawing/2014/main" id="{71F20004-B00C-E2E4-8225-33CBC112D38C}"/>
              </a:ext>
            </a:extLst>
          </p:cNvPr>
          <p:cNvSpPr/>
          <p:nvPr/>
        </p:nvSpPr>
        <p:spPr>
          <a:xfrm>
            <a:off x="3370600" y="2027113"/>
            <a:ext cx="2759011" cy="2713702"/>
          </a:xfrm>
          <a:prstGeom prst="ellipse">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71FB15C-EB20-6571-7E16-38906227FCDB}"/>
              </a:ext>
            </a:extLst>
          </p:cNvPr>
          <p:cNvGrpSpPr/>
          <p:nvPr/>
        </p:nvGrpSpPr>
        <p:grpSpPr>
          <a:xfrm>
            <a:off x="7818277" y="3632597"/>
            <a:ext cx="607724" cy="2743200"/>
            <a:chOff x="7157839" y="1716405"/>
            <a:chExt cx="607724" cy="2743200"/>
          </a:xfrm>
        </p:grpSpPr>
        <p:sp>
          <p:nvSpPr>
            <p:cNvPr id="16" name="Parallelogram 15">
              <a:extLst>
                <a:ext uri="{FF2B5EF4-FFF2-40B4-BE49-F238E27FC236}">
                  <a16:creationId xmlns:a16="http://schemas.microsoft.com/office/drawing/2014/main" id="{29DB52A9-8BF9-9825-AD15-600471E6318C}"/>
                </a:ext>
              </a:extLst>
            </p:cNvPr>
            <p:cNvSpPr/>
            <p:nvPr/>
          </p:nvSpPr>
          <p:spPr>
            <a:xfrm rot="649639" flipH="1">
              <a:off x="7157839" y="2923224"/>
              <a:ext cx="573075" cy="1162472"/>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7920F80-52D6-E0F9-9ACD-C5C3FA5991EC}"/>
                </a:ext>
              </a:extLst>
            </p:cNvPr>
            <p:cNvSpPr/>
            <p:nvPr/>
          </p:nvSpPr>
          <p:spPr>
            <a:xfrm rot="649639" flipH="1">
              <a:off x="7192488" y="2090635"/>
              <a:ext cx="573075" cy="1162472"/>
            </a:xfrm>
            <a:prstGeom prst="parallelogram">
              <a:avLst>
                <a:gd name="adj" fmla="val 38396"/>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98E7F4A-30D6-CC78-EF21-1D40B098D4F1}"/>
                </a:ext>
              </a:extLst>
            </p:cNvPr>
            <p:cNvCxnSpPr/>
            <p:nvPr/>
          </p:nvCxnSpPr>
          <p:spPr>
            <a:xfrm>
              <a:off x="7309076" y="2898503"/>
              <a:ext cx="0" cy="359857"/>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838F42E-D381-4FEE-05D2-6B045E683805}"/>
                </a:ext>
              </a:extLst>
            </p:cNvPr>
            <p:cNvCxnSpPr>
              <a:cxnSpLocks/>
            </p:cNvCxnSpPr>
            <p:nvPr/>
          </p:nvCxnSpPr>
          <p:spPr>
            <a:xfrm rot="21480000" flipH="1" flipV="1">
              <a:off x="7301703" y="3225239"/>
              <a:ext cx="302074" cy="63054"/>
            </a:xfrm>
            <a:prstGeom prst="line">
              <a:avLst/>
            </a:prstGeom>
            <a:ln w="539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Arrow: Right 21">
              <a:extLst>
                <a:ext uri="{FF2B5EF4-FFF2-40B4-BE49-F238E27FC236}">
                  <a16:creationId xmlns:a16="http://schemas.microsoft.com/office/drawing/2014/main" id="{F18D44B3-3379-8207-EB68-B6A298A75C9B}"/>
                </a:ext>
              </a:extLst>
            </p:cNvPr>
            <p:cNvSpPr/>
            <p:nvPr/>
          </p:nvSpPr>
          <p:spPr>
            <a:xfrm rot="16260000">
              <a:off x="7340276" y="1738401"/>
              <a:ext cx="304611" cy="260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49534E36-258D-C626-B64E-DB4193195780}"/>
                </a:ext>
              </a:extLst>
            </p:cNvPr>
            <p:cNvSpPr/>
            <p:nvPr/>
          </p:nvSpPr>
          <p:spPr>
            <a:xfrm rot="5460000">
              <a:off x="7260101" y="4176990"/>
              <a:ext cx="304611" cy="260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F87D3C87-C923-58B2-B35D-045118B4082E}"/>
              </a:ext>
            </a:extLst>
          </p:cNvPr>
          <p:cNvSpPr txBox="1"/>
          <p:nvPr/>
        </p:nvSpPr>
        <p:spPr>
          <a:xfrm>
            <a:off x="3561318" y="2903339"/>
            <a:ext cx="2377574" cy="369332"/>
          </a:xfrm>
          <a:prstGeom prst="rect">
            <a:avLst/>
          </a:prstGeom>
          <a:noFill/>
        </p:spPr>
        <p:txBody>
          <a:bodyPr wrap="none" rtlCol="0">
            <a:spAutoFit/>
          </a:bodyPr>
          <a:lstStyle/>
          <a:p>
            <a:r>
              <a:rPr lang="en-US" sz="1800" b="1" dirty="0"/>
              <a:t>Army capability gap</a:t>
            </a:r>
          </a:p>
        </p:txBody>
      </p:sp>
    </p:spTree>
    <p:extLst>
      <p:ext uri="{BB962C8B-B14F-4D97-AF65-F5344CB8AC3E}">
        <p14:creationId xmlns:p14="http://schemas.microsoft.com/office/powerpoint/2010/main" val="1144217882"/>
      </p:ext>
    </p:extLst>
  </p:cSld>
  <p:clrMapOvr>
    <a:masterClrMapping/>
  </p:clrMapOvr>
</p:sld>
</file>

<file path=ppt/theme/theme1.xml><?xml version="1.0" encoding="utf-8"?>
<a:theme xmlns:a="http://schemas.openxmlformats.org/drawingml/2006/main" name="DEVCOM PPT Template">
  <a:themeElements>
    <a:clrScheme name="Custom 8">
      <a:dk1>
        <a:srgbClr val="000000"/>
      </a:dk1>
      <a:lt1>
        <a:srgbClr val="FFFFFF"/>
      </a:lt1>
      <a:dk2>
        <a:srgbClr val="FFDA3D"/>
      </a:dk2>
      <a:lt2>
        <a:srgbClr val="CCCCCC"/>
      </a:lt2>
      <a:accent1>
        <a:srgbClr val="333C33"/>
      </a:accent1>
      <a:accent2>
        <a:srgbClr val="717365"/>
      </a:accent2>
      <a:accent3>
        <a:srgbClr val="BFB8AB"/>
      </a:accent3>
      <a:accent4>
        <a:srgbClr val="B8B9B2"/>
      </a:accent4>
      <a:accent5>
        <a:srgbClr val="DBDCD8"/>
      </a:accent5>
      <a:accent6>
        <a:srgbClr val="333333"/>
      </a:accent6>
      <a:hlink>
        <a:srgbClr val="717365"/>
      </a:hlink>
      <a:folHlink>
        <a:srgbClr val="BFB8A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2409BE2BC67D4BA90554B6D39DBCA2" ma:contentTypeVersion="2" ma:contentTypeDescription="Create a new document." ma:contentTypeScope="" ma:versionID="24aced248af4c3e753632b840707b326">
  <xsd:schema xmlns:xsd="http://www.w3.org/2001/XMLSchema" xmlns:xs="http://www.w3.org/2001/XMLSchema" xmlns:p="http://schemas.microsoft.com/office/2006/metadata/properties" xmlns:ns2="86d2431f-4dd1-449e-ae86-88c9509a3ec2" targetNamespace="http://schemas.microsoft.com/office/2006/metadata/properties" ma:root="true" ma:fieldsID="a4d69c967a68b47173f96fe75d0628de" ns2:_="">
    <xsd:import namespace="86d2431f-4dd1-449e-ae86-88c9509a3ec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d2431f-4dd1-449e-ae86-88c9509a3ec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B9CCE66-DDC8-4511-9CDA-7CDE080227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d2431f-4dd1-449e-ae86-88c9509a3e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3FA5FF-2111-4E01-9BF6-3626FF06C57A}">
  <ds:schemaRefs>
    <ds:schemaRef ds:uri="http://schemas.microsoft.com/sharepoint/v3/contenttype/forms"/>
  </ds:schemaRefs>
</ds:datastoreItem>
</file>

<file path=customXml/itemProps3.xml><?xml version="1.0" encoding="utf-8"?>
<ds:datastoreItem xmlns:ds="http://schemas.openxmlformats.org/officeDocument/2006/customXml" ds:itemID="{18FEFD74-9FBC-4157-8802-AFD8EC757C9F}">
  <ds:schemaRefs>
    <ds:schemaRef ds:uri="8acc76ce-4927-4c10-947a-54b615abcc3a"/>
    <ds:schemaRef ds:uri="http://schemas.microsoft.com/office/2006/documentManagement/types"/>
    <ds:schemaRef ds:uri="http://schemas.microsoft.com/sharepoint/v3"/>
    <ds:schemaRef ds:uri="http://purl.org/dc/elements/1.1/"/>
    <ds:schemaRef ds:uri="http://schemas.openxmlformats.org/package/2006/metadata/core-properties"/>
    <ds:schemaRef ds:uri="2c061caa-ac96-4ed1-b74a-abb1169dd94c"/>
    <ds:schemaRef ds:uri="http://schemas.microsoft.com/office/infopath/2007/PartnerControls"/>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6229</TotalTime>
  <Words>2241</Words>
  <Application>Microsoft Office PowerPoint</Application>
  <PresentationFormat>On-screen Show (4:3)</PresentationFormat>
  <Paragraphs>325</Paragraphs>
  <Slides>21</Slides>
  <Notes>18</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0" baseType="lpstr">
      <vt:lpstr>Arial</vt:lpstr>
      <vt:lpstr>Arial Bold</vt:lpstr>
      <vt:lpstr>Calibri</vt:lpstr>
      <vt:lpstr>Courier New</vt:lpstr>
      <vt:lpstr>MS Shell Dlg 2</vt:lpstr>
      <vt:lpstr>Symbol</vt:lpstr>
      <vt:lpstr>Times New Roman</vt:lpstr>
      <vt:lpstr>DEVCOM PPT Template</vt:lpstr>
      <vt:lpstr>Document</vt:lpstr>
      <vt:lpstr>PowerPoint Presentation</vt:lpstr>
      <vt:lpstr>MIL-PRF-32662: Adhesive, High-Loading Rate, for Structural and Armor Applications</vt:lpstr>
      <vt:lpstr>2 Problems</vt:lpstr>
      <vt:lpstr>2 Problems made for each other</vt:lpstr>
      <vt:lpstr>Army capability gaps &amp; commercial opportunity</vt:lpstr>
      <vt:lpstr>Army capability gaps &amp; commercial opportunity</vt:lpstr>
      <vt:lpstr>Army capability gaps &amp; commercial opportunity</vt:lpstr>
      <vt:lpstr>Army capability gaps &amp; commercial opportunity</vt:lpstr>
      <vt:lpstr>Army capability gaps &amp; commercial opportunity</vt:lpstr>
      <vt:lpstr>Army capability gaps &amp; commercial opportunity</vt:lpstr>
      <vt:lpstr>Army capability gaps &amp; commercial opportunity</vt:lpstr>
      <vt:lpstr>Leap-ahead performance motivated by Ground Vehicle armor</vt:lpstr>
      <vt:lpstr>Leap-ahead performance motivated by Ground Vehicle armor</vt:lpstr>
      <vt:lpstr>Leap-ahead performance motivated by Ground Vehicle armor</vt:lpstr>
      <vt:lpstr>Leap-ahead performance motivated by Ground Vehicle armor</vt:lpstr>
      <vt:lpstr>Translational science</vt:lpstr>
      <vt:lpstr>Anticipatory timing</vt:lpstr>
      <vt:lpstr>Data science enabled</vt:lpstr>
      <vt:lpstr>Data science enabled</vt:lpstr>
      <vt:lpstr>Data science enabled</vt:lpstr>
      <vt:lpstr>MIL-PRF-32662: Adhesive, High-Loading Rate, for Structural and Armor Applications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Army</dc:title>
  <dc:subject>Active Army</dc:subject>
  <dc:creator>MWG</dc:creator>
  <cp:keywords/>
  <dc:description/>
  <cp:lastModifiedBy>Jensen, Robert E CIV USARMY DEVCOM ARL (USA)</cp:lastModifiedBy>
  <cp:revision>207</cp:revision>
  <cp:lastPrinted>2018-04-12T16:00:29Z</cp:lastPrinted>
  <dcterms:created xsi:type="dcterms:W3CDTF">2016-09-22T11:21:33Z</dcterms:created>
  <dcterms:modified xsi:type="dcterms:W3CDTF">2022-07-18T16:39:25Z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0x010100E82409BE2BC67D4BA90554B6D39DBCA2</vt:lpwstr>
  </property>
  <property fmtid="{D5CDD505-2E9C-101B-9397-08002B2CF9AE}" pid="4" name="WorkflowChangePath">
    <vt:lpwstr>fa62ed53-5d34-4242-83f6-2fedcb8fc24a,5;fa62ed53-5d34-4242-83f6-2fedcb8fc24a,7;fa62ed53-5d34-4242-83f6-2fedcb8fc24a,11;fa62ed53-5d34-4242-83f6-2fedcb8fc24a,13;fa62ed53-5d34-4242-83f6-2fedcb8fc24a,15;dfd8c1a5-7e80-402e-bbd4-d70f76979df3,23;dfd8c1a5-7e80-402</vt:lpwstr>
  </property>
  <property fmtid="{D5CDD505-2E9C-101B-9397-08002B2CF9AE}" pid="5" name="Group">
    <vt:lpwstr>PowerPoint</vt:lpwstr>
  </property>
  <property fmtid="{D5CDD505-2E9C-101B-9397-08002B2CF9AE}" pid="6" name="Order">
    <vt:r8>1500</vt:r8>
  </property>
</Properties>
</file>